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jpg"/>
  <Override PartName="/ppt/media/image9.jpg" ContentType="image/jpg"/>
  <Override PartName="/ppt/media/image10.jpg" ContentType="image/jpg"/>
  <Override PartName="/ppt/media/image11.jpg" ContentType="image/jpg"/>
  <Override PartName="/ppt/media/image12.jpg" ContentType="image/jpg"/>
  <Override PartName="/ppt/media/image13.jpg" ContentType="image/jpg"/>
  <Override PartName="/ppt/media/image14.jpg" ContentType="image/jpg"/>
  <Override PartName="/ppt/media/image15.jpg" ContentType="image/jpg"/>
  <Override PartName="/ppt/media/image16.jpg" ContentType="image/jpg"/>
  <Override PartName="/ppt/media/image17.jpg" ContentType="image/jpg"/>
  <Override PartName="/ppt/media/image18.jpg" ContentType="image/jpg"/>
  <Override PartName="/ppt/media/image19.jpg" ContentType="image/jpg"/>
  <Override PartName="/ppt/media/image22.jpg" ContentType="image/jpg"/>
  <Override PartName="/ppt/media/image23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8.jpg" ContentType="image/jpg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media/image36.jpg" ContentType="image/jpg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75.jpg" ContentType="image/jpg"/>
  <Override PartName="/ppt/media/image76.jpg" ContentType="image/jpg"/>
  <Override PartName="/ppt/media/image81.jpg" ContentType="image/jpg"/>
  <Override PartName="/ppt/media/image82.jpg" ContentType="image/jpg"/>
  <Override PartName="/ppt/media/image84.jpg" ContentType="image/jpg"/>
  <Override PartName="/ppt/media/image85.jpg" ContentType="image/jpg"/>
  <Override PartName="/ppt/media/image86.jpg" ContentType="image/jpg"/>
  <Override PartName="/ppt/media/image87.jpg" ContentType="image/jpg"/>
  <Override PartName="/ppt/media/image88.jpg" ContentType="image/jpg"/>
  <Override PartName="/ppt/media/image90.jpg" ContentType="image/jpg"/>
  <Override PartName="/ppt/media/image91.jpg" ContentType="image/jpg"/>
  <Override PartName="/ppt/media/image92.jpg" ContentType="image/jpg"/>
  <Override PartName="/ppt/media/image93.jpg" ContentType="image/jpg"/>
  <Override PartName="/ppt/media/image94.jpg" ContentType="image/jpg"/>
  <Override PartName="/ppt/media/image96.jpg" ContentType="image/jpg"/>
  <Override PartName="/ppt/media/image97.jpg" ContentType="image/jpg"/>
  <Override PartName="/ppt/media/image98.jpg" ContentType="image/jpg"/>
  <Override PartName="/ppt/media/image99.jpg" ContentType="image/jpg"/>
  <Override PartName="/ppt/media/image100.jpg" ContentType="image/jpg"/>
  <Override PartName="/ppt/media/image101.jpg" ContentType="image/jpg"/>
  <Override PartName="/ppt/media/image102.jpg" ContentType="image/jpg"/>
  <Override PartName="/ppt/media/image103.jpg" ContentType="image/jpg"/>
  <Override PartName="/ppt/media/image104.jpg" ContentType="image/jpg"/>
  <Override PartName="/ppt/media/image105.jpg" ContentType="image/jpg"/>
  <Override PartName="/ppt/media/image106.jpg" ContentType="image/jpg"/>
  <Override PartName="/ppt/media/image107.jpg" ContentType="image/jpg"/>
  <Override PartName="/ppt/media/image108.jpg" ContentType="image/jpg"/>
  <Override PartName="/ppt/media/image109.jpg" ContentType="image/jpg"/>
  <Override PartName="/ppt/media/image110.jpg" ContentType="image/jpg"/>
  <Override PartName="/ppt/media/image111.jpg" ContentType="image/jpg"/>
  <Override PartName="/ppt/media/image112.jpg" ContentType="image/jpg"/>
  <Override PartName="/ppt/media/image113.jpg" ContentType="image/jpg"/>
  <Override PartName="/ppt/media/image114.jpg" ContentType="image/jpg"/>
  <Override PartName="/ppt/media/image115.jpg" ContentType="image/jpg"/>
  <Override PartName="/ppt/media/image116.jpg" ContentType="image/jpg"/>
  <Override PartName="/ppt/media/image117.jpg" ContentType="image/jpg"/>
  <Override PartName="/ppt/media/image118.jpg" ContentType="image/jpg"/>
  <Override PartName="/ppt/media/image120.jpg" ContentType="image/jpg"/>
  <Override PartName="/ppt/media/image121.jpg" ContentType="image/jpg"/>
  <Override PartName="/ppt/media/image122.jpg" ContentType="image/jpg"/>
  <Override PartName="/ppt/media/image124.jpg" ContentType="image/jpg"/>
  <Override PartName="/ppt/media/image126.jpg" ContentType="image/jpg"/>
  <Override PartName="/ppt/media/image127.jpg" ContentType="image/jpg"/>
  <Override PartName="/ppt/media/image128.jpg" ContentType="image/jpg"/>
  <Override PartName="/ppt/media/image129.jpg" ContentType="image/jpg"/>
  <Override PartName="/ppt/media/image131.jpg" ContentType="image/jpg"/>
  <Override PartName="/ppt/media/image132.jpg" ContentType="image/jpg"/>
  <Override PartName="/ppt/media/image133.jpg" ContentType="image/jpg"/>
  <Override PartName="/ppt/media/image134.jpg" ContentType="image/jpg"/>
  <Override PartName="/ppt/media/image13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0" r:id="rId1"/>
  </p:sldMasterIdLst>
  <p:notesMasterIdLst>
    <p:notesMasterId r:id="rId65"/>
  </p:notesMasterIdLst>
  <p:sldIdLst>
    <p:sldId id="318" r:id="rId2"/>
    <p:sldId id="319" r:id="rId3"/>
    <p:sldId id="321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5" r:id="rId63"/>
    <p:sldId id="322" r:id="rId64"/>
  </p:sldIdLst>
  <p:sldSz cx="10693400" cy="7562850"/>
  <p:notesSz cx="10693400" cy="75628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387" y="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633913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057900" y="0"/>
            <a:ext cx="4632325" cy="3794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E3F4C0-BFDD-4916-8B7B-ADF1EB183C4C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3300" y="946150"/>
            <a:ext cx="3606800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69975" y="3640138"/>
            <a:ext cx="8553450" cy="29781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183438"/>
            <a:ext cx="4633913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057900" y="7183438"/>
            <a:ext cx="4632325" cy="3794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40C6B-E95B-440F-8FA5-8C0A269BFE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500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0693400" cy="756285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147111" y="1406069"/>
            <a:ext cx="8399180" cy="47507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272515" y="1527696"/>
            <a:ext cx="8148371" cy="4507459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4437761" y="1398024"/>
            <a:ext cx="1817878" cy="705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4544695" y="1398026"/>
            <a:ext cx="1604010" cy="605028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748" y="2306198"/>
            <a:ext cx="7953906" cy="2857077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837" b="0" kern="1200" cap="all" spc="-11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092" y="5163274"/>
            <a:ext cx="7955890" cy="554609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544" spc="88" baseline="0">
                <a:solidFill>
                  <a:schemeClr val="tx1"/>
                </a:solidFill>
              </a:defRPr>
            </a:lvl1pPr>
            <a:lvl2pPr marL="504200" indent="0" algn="ctr">
              <a:buNone/>
              <a:defRPr sz="1544"/>
            </a:lvl2pPr>
            <a:lvl3pPr marL="1008400" indent="0" algn="ctr">
              <a:buNone/>
              <a:defRPr sz="1544"/>
            </a:lvl3pPr>
            <a:lvl4pPr marL="1512600" indent="0" algn="ctr">
              <a:buNone/>
              <a:defRPr sz="1544"/>
            </a:lvl4pPr>
            <a:lvl5pPr marL="2016801" indent="0" algn="ctr">
              <a:buNone/>
              <a:defRPr sz="1544"/>
            </a:lvl5pPr>
            <a:lvl6pPr marL="2521001" indent="0" algn="ctr">
              <a:buNone/>
              <a:defRPr sz="1544"/>
            </a:lvl6pPr>
            <a:lvl7pPr marL="3025201" indent="0" algn="ctr">
              <a:buNone/>
              <a:defRPr sz="1544"/>
            </a:lvl7pPr>
            <a:lvl8pPr marL="3529401" indent="0" algn="ctr">
              <a:buNone/>
              <a:defRPr sz="1544"/>
            </a:lvl8pPr>
            <a:lvl9pPr marL="4033601" indent="0" algn="ctr">
              <a:buNone/>
              <a:defRPr sz="154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4598162" y="1463593"/>
            <a:ext cx="1497076" cy="504190"/>
          </a:xfrm>
        </p:spPr>
        <p:txBody>
          <a:bodyPr/>
          <a:lstStyle>
            <a:lvl1pPr algn="ctr">
              <a:defRPr sz="1213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A26446E3-DF39-49AB-B754-E08285802F86}" type="datetime1">
              <a:rPr lang="en-US" smtClean="0"/>
              <a:t>10/11/2025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292162" y="5746641"/>
            <a:ext cx="5179616" cy="252095"/>
          </a:xfrm>
        </p:spPr>
        <p:txBody>
          <a:bodyPr/>
          <a:lstStyle>
            <a:lvl1pPr algn="l">
              <a:defRPr sz="9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7548987" y="5747766"/>
            <a:ext cx="1852296" cy="25209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96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D5D6-EEAB-4BD3-A38B-6B1C556B137C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926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86383" y="840317"/>
            <a:ext cx="2071846" cy="579818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1" y="840317"/>
            <a:ext cx="7084378" cy="579818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B0A599-F7DD-4BEF-82AA-62FFEE9419B6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5988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102841" y="1680378"/>
            <a:ext cx="5303520" cy="5067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110"/>
              </a:lnSpc>
            </a:pPr>
            <a:r>
              <a:rPr spc="-70" dirty="0"/>
              <a:t>BIM-</a:t>
            </a:r>
            <a:r>
              <a:rPr spc="-50" dirty="0"/>
              <a:t>Management</a:t>
            </a:r>
            <a:r>
              <a:rPr spc="35" dirty="0"/>
              <a:t> </a:t>
            </a:r>
            <a:r>
              <a:rPr spc="-105" dirty="0"/>
              <a:t>Basics</a:t>
            </a:r>
            <a:r>
              <a:rPr spc="-1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spc="-75" dirty="0"/>
              <a:t>Ammar</a:t>
            </a:r>
            <a:r>
              <a:rPr spc="25" dirty="0"/>
              <a:t> </a:t>
            </a:r>
            <a:r>
              <a:rPr spc="-60" dirty="0"/>
              <a:t>Saud</a:t>
            </a:r>
            <a:r>
              <a:rPr spc="2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0" dirty="0"/>
              <a:t>2025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270BA-0391-4FC7-9A6C-847BCFF7EB48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51857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5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5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ts val="1110"/>
              </a:lnSpc>
            </a:pPr>
            <a:r>
              <a:rPr spc="-70" dirty="0"/>
              <a:t>BIM-</a:t>
            </a:r>
            <a:r>
              <a:rPr spc="-50" dirty="0"/>
              <a:t>Management</a:t>
            </a:r>
            <a:r>
              <a:rPr spc="35" dirty="0"/>
              <a:t> </a:t>
            </a:r>
            <a:r>
              <a:rPr spc="-105" dirty="0"/>
              <a:t>Basics</a:t>
            </a:r>
            <a:r>
              <a:rPr spc="-10" dirty="0"/>
              <a:t> </a:t>
            </a:r>
            <a:r>
              <a:rPr dirty="0"/>
              <a:t>–</a:t>
            </a:r>
            <a:r>
              <a:rPr spc="-10" dirty="0"/>
              <a:t> </a:t>
            </a:r>
            <a:r>
              <a:rPr spc="-75" dirty="0"/>
              <a:t>Ammar</a:t>
            </a:r>
            <a:r>
              <a:rPr spc="25" dirty="0"/>
              <a:t> </a:t>
            </a:r>
            <a:r>
              <a:rPr spc="-60" dirty="0"/>
              <a:t>Saud</a:t>
            </a:r>
            <a:r>
              <a:rPr spc="25" dirty="0"/>
              <a:t> </a:t>
            </a:r>
            <a:r>
              <a:rPr dirty="0"/>
              <a:t>-</a:t>
            </a:r>
            <a:r>
              <a:rPr spc="-15" dirty="0"/>
              <a:t> </a:t>
            </a:r>
            <a:r>
              <a:rPr spc="-20" dirty="0"/>
              <a:t>2025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35436-B313-4BDA-946D-C84FEE50F334}" type="datetime1">
              <a:rPr lang="en-US" smtClean="0"/>
              <a:t>10/11/2025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236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DF336-8522-4A8A-A359-258527E28C27}" type="datetime1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941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0693400" cy="756285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147111" y="1406069"/>
            <a:ext cx="8399180" cy="4750712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272515" y="1527696"/>
            <a:ext cx="8148371" cy="4507459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4437761" y="1398024"/>
            <a:ext cx="1817878" cy="7058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4544695" y="1398026"/>
            <a:ext cx="1604010" cy="605028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427" y="2309558"/>
            <a:ext cx="7955890" cy="2853715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837" kern="1200" cap="all" spc="-11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428" y="5163274"/>
            <a:ext cx="7955890" cy="554609"/>
          </a:xfrm>
        </p:spPr>
        <p:txBody>
          <a:bodyPr anchor="t">
            <a:normAutofit/>
          </a:bodyPr>
          <a:lstStyle>
            <a:lvl1pPr marL="0" indent="0" algn="ctr">
              <a:buNone/>
              <a:defRPr sz="1544">
                <a:solidFill>
                  <a:schemeClr val="tx1"/>
                </a:solidFill>
                <a:effectLst/>
              </a:defRPr>
            </a:lvl1pPr>
            <a:lvl2pPr marL="5042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54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98162" y="1462151"/>
            <a:ext cx="1497076" cy="504190"/>
          </a:xfrm>
        </p:spPr>
        <p:txBody>
          <a:bodyPr/>
          <a:lstStyle>
            <a:lvl1pPr algn="ctr">
              <a:defRPr lang="en-US" sz="1213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A466E163-263F-479D-96EA-8453AC7EB44B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1861" y="5746641"/>
            <a:ext cx="5180952" cy="252095"/>
          </a:xfrm>
        </p:spPr>
        <p:txBody>
          <a:bodyPr/>
          <a:lstStyle>
            <a:lvl1pPr algn="l">
              <a:defRPr/>
            </a:lvl1pPr>
          </a:lstStyle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546867" y="5746641"/>
            <a:ext cx="1852632" cy="252095"/>
          </a:xfr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118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5472" y="2319274"/>
            <a:ext cx="4277360" cy="4336034"/>
          </a:xfrm>
        </p:spPr>
        <p:txBody>
          <a:bodyPr/>
          <a:lstStyle>
            <a:lvl1pPr>
              <a:defRPr sz="1985"/>
            </a:lvl1pPr>
            <a:lvl2pPr>
              <a:defRPr sz="1764"/>
            </a:lvl2pPr>
            <a:lvl3pPr>
              <a:defRPr sz="1544"/>
            </a:lvl3pPr>
            <a:lvl4pPr>
              <a:defRPr sz="1544"/>
            </a:lvl4pPr>
            <a:lvl5pPr>
              <a:defRPr sz="1544"/>
            </a:lvl5pPr>
            <a:lvl6pPr>
              <a:defRPr sz="1544"/>
            </a:lvl6pPr>
            <a:lvl7pPr>
              <a:defRPr sz="1544"/>
            </a:lvl7pPr>
            <a:lvl8pPr>
              <a:defRPr sz="1544"/>
            </a:lvl8pPr>
            <a:lvl9pPr>
              <a:defRPr sz="15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60568" y="2319274"/>
            <a:ext cx="4277360" cy="4336034"/>
          </a:xfrm>
        </p:spPr>
        <p:txBody>
          <a:bodyPr/>
          <a:lstStyle>
            <a:lvl1pPr>
              <a:defRPr sz="1985"/>
            </a:lvl1pPr>
            <a:lvl2pPr>
              <a:defRPr sz="1764"/>
            </a:lvl2pPr>
            <a:lvl3pPr>
              <a:defRPr sz="1544"/>
            </a:lvl3pPr>
            <a:lvl4pPr>
              <a:defRPr sz="1544"/>
            </a:lvl4pPr>
            <a:lvl5pPr>
              <a:defRPr sz="1544"/>
            </a:lvl5pPr>
            <a:lvl6pPr>
              <a:defRPr sz="1544"/>
            </a:lvl6pPr>
            <a:lvl7pPr>
              <a:defRPr sz="1544"/>
            </a:lvl7pPr>
            <a:lvl8pPr>
              <a:defRPr sz="1544"/>
            </a:lvl8pPr>
            <a:lvl9pPr>
              <a:defRPr sz="15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64B4D-209A-49E3-BAED-DD11D2FB0234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472" y="2287529"/>
            <a:ext cx="4277360" cy="70586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95" b="0">
                <a:solidFill>
                  <a:schemeClr val="tx2"/>
                </a:solidFill>
                <a:latin typeface="+mn-lt"/>
              </a:defRPr>
            </a:lvl1pPr>
            <a:lvl2pPr marL="504200" indent="0">
              <a:buNone/>
              <a:defRPr sz="2095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5472" y="3039143"/>
            <a:ext cx="4277360" cy="3529330"/>
          </a:xfrm>
        </p:spPr>
        <p:txBody>
          <a:bodyPr/>
          <a:lstStyle>
            <a:lvl1pPr>
              <a:defRPr sz="1985"/>
            </a:lvl1pPr>
            <a:lvl2pPr>
              <a:defRPr sz="1764"/>
            </a:lvl2pPr>
            <a:lvl3pPr>
              <a:defRPr sz="1544"/>
            </a:lvl3pPr>
            <a:lvl4pPr>
              <a:defRPr sz="1544"/>
            </a:lvl4pPr>
            <a:lvl5pPr>
              <a:defRPr sz="1544"/>
            </a:lvl5pPr>
            <a:lvl6pPr>
              <a:defRPr sz="1544"/>
            </a:lvl6pPr>
            <a:lvl7pPr>
              <a:defRPr sz="1544"/>
            </a:lvl7pPr>
            <a:lvl8pPr>
              <a:defRPr sz="1544"/>
            </a:lvl8pPr>
            <a:lvl9pPr>
              <a:defRPr sz="15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60568" y="2287529"/>
            <a:ext cx="4277360" cy="70586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2095" b="0">
                <a:solidFill>
                  <a:schemeClr val="tx2"/>
                </a:solidFill>
              </a:defRPr>
            </a:lvl1pPr>
            <a:lvl2pPr marL="504200" indent="0">
              <a:buNone/>
              <a:defRPr sz="2095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60568" y="3039896"/>
            <a:ext cx="4277360" cy="3529330"/>
          </a:xfrm>
        </p:spPr>
        <p:txBody>
          <a:bodyPr/>
          <a:lstStyle>
            <a:lvl1pPr>
              <a:defRPr sz="1985"/>
            </a:lvl1pPr>
            <a:lvl2pPr>
              <a:defRPr sz="1764"/>
            </a:lvl2pPr>
            <a:lvl3pPr>
              <a:defRPr sz="1544"/>
            </a:lvl3pPr>
            <a:lvl4pPr>
              <a:defRPr sz="1544"/>
            </a:lvl4pPr>
            <a:lvl5pPr>
              <a:defRPr sz="1544"/>
            </a:lvl5pPr>
            <a:lvl6pPr>
              <a:defRPr sz="1544"/>
            </a:lvl6pPr>
            <a:lvl7pPr>
              <a:defRPr sz="1544"/>
            </a:lvl7pPr>
            <a:lvl8pPr>
              <a:defRPr sz="1544"/>
            </a:lvl8pPr>
            <a:lvl9pPr>
              <a:defRPr sz="15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1FCA6-C475-4D6C-95D4-A682326BD20F}" type="datetime1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28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E5747-9E7D-431B-82C0-6502BB5E96E2}" type="datetime1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095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8F4BD-530B-44BF-85CF-99DE743A3DDC}" type="datetime1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0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5350" y="191592"/>
            <a:ext cx="7482707" cy="71796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7911631" y="191592"/>
            <a:ext cx="2566416" cy="7179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718" y="669818"/>
            <a:ext cx="2131997" cy="1815084"/>
          </a:xfrm>
        </p:spPr>
        <p:txBody>
          <a:bodyPr anchor="b">
            <a:norm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647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331" y="1000377"/>
            <a:ext cx="6348745" cy="5562096"/>
          </a:xfrm>
        </p:spPr>
        <p:txBody>
          <a:bodyPr/>
          <a:lstStyle>
            <a:lvl1pPr>
              <a:defRPr sz="1985"/>
            </a:lvl1pPr>
            <a:lvl2pPr>
              <a:defRPr sz="1764"/>
            </a:lvl2pPr>
            <a:lvl3pPr>
              <a:defRPr sz="1544"/>
            </a:lvl3pPr>
            <a:lvl4pPr>
              <a:defRPr sz="1544"/>
            </a:lvl4pPr>
            <a:lvl5pPr>
              <a:defRPr sz="1544"/>
            </a:lvl5pPr>
            <a:lvl6pPr>
              <a:defRPr sz="1544"/>
            </a:lvl6pPr>
            <a:lvl7pPr>
              <a:defRPr sz="1544"/>
            </a:lvl7pPr>
            <a:lvl8pPr>
              <a:defRPr sz="1544"/>
            </a:lvl8pPr>
            <a:lvl9pPr>
              <a:defRPr sz="15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3718" y="2520950"/>
            <a:ext cx="2131997" cy="3865457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82"/>
              </a:spcBef>
              <a:buNone/>
              <a:defRPr sz="1434">
                <a:solidFill>
                  <a:srgbClr val="FFFFFF"/>
                </a:solidFill>
              </a:defRPr>
            </a:lvl1pPr>
            <a:lvl2pPr marL="504200" indent="0">
              <a:buNone/>
              <a:defRPr sz="1323"/>
            </a:lvl2pPr>
            <a:lvl3pPr marL="1008400" indent="0">
              <a:buNone/>
              <a:defRPr sz="1103"/>
            </a:lvl3pPr>
            <a:lvl4pPr marL="1512600" indent="0">
              <a:buNone/>
              <a:defRPr sz="993"/>
            </a:lvl4pPr>
            <a:lvl5pPr marL="2016801" indent="0">
              <a:buNone/>
              <a:defRPr sz="993"/>
            </a:lvl5pPr>
            <a:lvl6pPr marL="2521001" indent="0">
              <a:buNone/>
              <a:defRPr sz="993"/>
            </a:lvl6pPr>
            <a:lvl7pPr marL="3025201" indent="0">
              <a:buNone/>
              <a:defRPr sz="993"/>
            </a:lvl7pPr>
            <a:lvl8pPr marL="3529401" indent="0">
              <a:buNone/>
              <a:defRPr sz="993"/>
            </a:lvl8pPr>
            <a:lvl9pPr marL="4033601" indent="0">
              <a:buNone/>
              <a:defRPr sz="9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BF0A74-25F5-46BF-9766-F53CD2EADC2C}" type="datetime1">
              <a:rPr lang="en-US" smtClean="0"/>
              <a:t>10/11/2025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9116121" y="6958623"/>
            <a:ext cx="1283208" cy="30251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031931" y="302514"/>
            <a:ext cx="2325815" cy="695782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80939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911631" y="191592"/>
            <a:ext cx="2566416" cy="7179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3718" y="665531"/>
            <a:ext cx="2133333" cy="1815084"/>
          </a:xfrm>
        </p:spPr>
        <p:txBody>
          <a:bodyPr anchor="b">
            <a:noAutofit/>
          </a:bodyPr>
          <a:lstStyle>
            <a:lvl1pPr algn="l">
              <a:defRPr sz="2647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00500" y="191592"/>
            <a:ext cx="7482707" cy="7179666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53718" y="2520950"/>
            <a:ext cx="2133333" cy="3862095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82"/>
              </a:spcBef>
              <a:buNone/>
              <a:defRPr sz="1434">
                <a:solidFill>
                  <a:srgbClr val="FFFFFF"/>
                </a:solidFill>
              </a:defRPr>
            </a:lvl1pPr>
            <a:lvl2pPr marL="504200" indent="0">
              <a:buNone/>
              <a:defRPr sz="1323"/>
            </a:lvl2pPr>
            <a:lvl3pPr marL="1008400" indent="0">
              <a:buNone/>
              <a:defRPr sz="1103"/>
            </a:lvl3pPr>
            <a:lvl4pPr marL="1512600" indent="0">
              <a:buNone/>
              <a:defRPr sz="993"/>
            </a:lvl4pPr>
            <a:lvl5pPr marL="2016801" indent="0">
              <a:buNone/>
              <a:defRPr sz="993"/>
            </a:lvl5pPr>
            <a:lvl6pPr marL="2521001" indent="0">
              <a:buNone/>
              <a:defRPr sz="993"/>
            </a:lvl6pPr>
            <a:lvl7pPr marL="3025201" indent="0">
              <a:buNone/>
              <a:defRPr sz="993"/>
            </a:lvl7pPr>
            <a:lvl8pPr marL="3529401" indent="0">
              <a:buNone/>
              <a:defRPr sz="993"/>
            </a:lvl8pPr>
            <a:lvl9pPr marL="4033601" indent="0">
              <a:buNone/>
              <a:defRPr sz="99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0F98C41-D212-499C-ABDE-1D18EEA4F555}" type="datetime1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1008400" rtl="0" eaLnBrk="1" latinLnBrk="0" hangingPunct="1">
              <a:defRPr lang="en-US" sz="993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118797" y="6957822"/>
            <a:ext cx="1283208" cy="30251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031931" y="302514"/>
            <a:ext cx="2325815" cy="695782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15478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05848" y="191592"/>
            <a:ext cx="10281704" cy="7179666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472" y="708638"/>
            <a:ext cx="8982456" cy="1512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472" y="2319274"/>
            <a:ext cx="8982456" cy="4336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548" y="6957822"/>
            <a:ext cx="2406015" cy="302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53F530A-6DB2-4F5B-8F56-54E37DD7118C}" type="datetime1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6926" y="6957822"/>
            <a:ext cx="4619549" cy="302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12700">
              <a:lnSpc>
                <a:spcPts val="1110"/>
              </a:lnSpc>
            </a:pPr>
            <a:r>
              <a:rPr lang="en-US" spc="-70"/>
              <a:t>BIM-</a:t>
            </a:r>
            <a:r>
              <a:rPr lang="en-US" spc="-50"/>
              <a:t>Management</a:t>
            </a:r>
            <a:r>
              <a:rPr lang="en-US" spc="35"/>
              <a:t> </a:t>
            </a:r>
            <a:r>
              <a:rPr lang="en-US" spc="-105"/>
              <a:t>Basics</a:t>
            </a:r>
            <a:r>
              <a:rPr lang="en-US" spc="-10"/>
              <a:t> </a:t>
            </a:r>
            <a:r>
              <a:rPr lang="en-US"/>
              <a:t>–</a:t>
            </a:r>
            <a:r>
              <a:rPr lang="en-US" spc="-10"/>
              <a:t> </a:t>
            </a:r>
            <a:r>
              <a:rPr lang="en-US" spc="-75"/>
              <a:t>Ammar</a:t>
            </a:r>
            <a:r>
              <a:rPr lang="en-US" spc="25"/>
              <a:t> </a:t>
            </a:r>
            <a:r>
              <a:rPr lang="en-US" spc="-60"/>
              <a:t>Saud</a:t>
            </a:r>
            <a:r>
              <a:rPr lang="en-US" spc="25"/>
              <a:t> </a:t>
            </a:r>
            <a:r>
              <a:rPr lang="en-US"/>
              <a:t>-</a:t>
            </a:r>
            <a:r>
              <a:rPr lang="en-US" spc="-15"/>
              <a:t> </a:t>
            </a:r>
            <a:r>
              <a:rPr lang="en-US" spc="-20"/>
              <a:t>2025</a:t>
            </a:r>
            <a:endParaRPr lang="en-US" spc="-2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49011" y="6957822"/>
            <a:ext cx="1283208" cy="3025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93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043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hdr="0" ftr="0" dt="0"/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lang="en-US" sz="4411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201680" indent="-201680" algn="l" defTabSz="1008400" rtl="0" eaLnBrk="1" latinLnBrk="0" hangingPunct="1">
        <a:lnSpc>
          <a:spcPct val="100000"/>
        </a:lnSpc>
        <a:spcBef>
          <a:spcPts val="993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indent="-201680" algn="l" defTabSz="1008400" rtl="0" eaLnBrk="1" latinLnBrk="0" hangingPunct="1">
        <a:lnSpc>
          <a:spcPct val="100000"/>
        </a:lnSpc>
        <a:spcBef>
          <a:spcPts val="55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764" kern="1200">
          <a:solidFill>
            <a:schemeClr val="tx1"/>
          </a:solidFill>
          <a:latin typeface="+mn-lt"/>
          <a:ea typeface="+mn-ea"/>
          <a:cs typeface="+mn-cs"/>
        </a:defRPr>
      </a:lvl2pPr>
      <a:lvl3pPr marL="806720" indent="-201680" algn="l" defTabSz="1008400" rtl="0" eaLnBrk="1" latinLnBrk="0" hangingPunct="1">
        <a:lnSpc>
          <a:spcPct val="100000"/>
        </a:lnSpc>
        <a:spcBef>
          <a:spcPts val="55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44" kern="1200">
          <a:solidFill>
            <a:schemeClr val="tx1"/>
          </a:solidFill>
          <a:latin typeface="+mn-lt"/>
          <a:ea typeface="+mn-ea"/>
          <a:cs typeface="+mn-cs"/>
        </a:defRPr>
      </a:lvl3pPr>
      <a:lvl4pPr marL="1109240" indent="-201680" algn="l" defTabSz="1008400" rtl="0" eaLnBrk="1" latinLnBrk="0" hangingPunct="1">
        <a:lnSpc>
          <a:spcPct val="100000"/>
        </a:lnSpc>
        <a:spcBef>
          <a:spcPts val="55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44" kern="1200">
          <a:solidFill>
            <a:schemeClr val="tx1"/>
          </a:solidFill>
          <a:latin typeface="+mn-lt"/>
          <a:ea typeface="+mn-ea"/>
          <a:cs typeface="+mn-cs"/>
        </a:defRPr>
      </a:lvl4pPr>
      <a:lvl5pPr marL="1411760" indent="-201680" algn="l" defTabSz="1008400" rtl="0" eaLnBrk="1" latinLnBrk="0" hangingPunct="1">
        <a:lnSpc>
          <a:spcPct val="100000"/>
        </a:lnSpc>
        <a:spcBef>
          <a:spcPts val="55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44" kern="1200">
          <a:solidFill>
            <a:schemeClr val="tx1"/>
          </a:solidFill>
          <a:latin typeface="+mn-lt"/>
          <a:ea typeface="+mn-ea"/>
          <a:cs typeface="+mn-cs"/>
        </a:defRPr>
      </a:lvl5pPr>
      <a:lvl6pPr marL="1764480" indent="-252100" algn="l" defTabSz="1008400" rtl="0" eaLnBrk="1" latinLnBrk="0" hangingPunct="1">
        <a:lnSpc>
          <a:spcPct val="100000"/>
        </a:lnSpc>
        <a:spcBef>
          <a:spcPts val="55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44" kern="1200">
          <a:solidFill>
            <a:schemeClr val="tx1"/>
          </a:solidFill>
          <a:latin typeface="+mn-lt"/>
          <a:ea typeface="+mn-ea"/>
          <a:cs typeface="+mn-cs"/>
        </a:defRPr>
      </a:lvl6pPr>
      <a:lvl7pPr marL="2095320" indent="-252100" algn="l" defTabSz="1008400" rtl="0" eaLnBrk="1" latinLnBrk="0" hangingPunct="1">
        <a:lnSpc>
          <a:spcPct val="100000"/>
        </a:lnSpc>
        <a:spcBef>
          <a:spcPts val="55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44" kern="1200">
          <a:solidFill>
            <a:schemeClr val="tx1"/>
          </a:solidFill>
          <a:latin typeface="+mn-lt"/>
          <a:ea typeface="+mn-ea"/>
          <a:cs typeface="+mn-cs"/>
        </a:defRPr>
      </a:lvl7pPr>
      <a:lvl8pPr marL="2426160" indent="-252100" algn="l" defTabSz="1008400" rtl="0" eaLnBrk="1" latinLnBrk="0" hangingPunct="1">
        <a:lnSpc>
          <a:spcPct val="100000"/>
        </a:lnSpc>
        <a:spcBef>
          <a:spcPts val="55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44" kern="1200">
          <a:solidFill>
            <a:schemeClr val="tx1"/>
          </a:solidFill>
          <a:latin typeface="+mn-lt"/>
          <a:ea typeface="+mn-ea"/>
          <a:cs typeface="+mn-cs"/>
        </a:defRPr>
      </a:lvl8pPr>
      <a:lvl9pPr marL="2757000" indent="-252100" algn="l" defTabSz="1008400" rtl="0" eaLnBrk="1" latinLnBrk="0" hangingPunct="1">
        <a:lnSpc>
          <a:spcPct val="100000"/>
        </a:lnSpc>
        <a:spcBef>
          <a:spcPts val="551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4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47.jpg"/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12" Type="http://schemas.openxmlformats.org/officeDocument/2006/relationships/image" Target="../media/image46.jpg"/><Relationship Id="rId2" Type="http://schemas.openxmlformats.org/officeDocument/2006/relationships/image" Target="../media/image36.jpg"/><Relationship Id="rId16" Type="http://schemas.openxmlformats.org/officeDocument/2006/relationships/image" Target="../media/image50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jpg"/><Relationship Id="rId11" Type="http://schemas.openxmlformats.org/officeDocument/2006/relationships/image" Target="../media/image45.jpg"/><Relationship Id="rId5" Type="http://schemas.openxmlformats.org/officeDocument/2006/relationships/image" Target="../media/image39.jpg"/><Relationship Id="rId15" Type="http://schemas.openxmlformats.org/officeDocument/2006/relationships/image" Target="../media/image49.jpg"/><Relationship Id="rId10" Type="http://schemas.openxmlformats.org/officeDocument/2006/relationships/image" Target="../media/image44.jpg"/><Relationship Id="rId4" Type="http://schemas.openxmlformats.org/officeDocument/2006/relationships/image" Target="../media/image38.jpg"/><Relationship Id="rId9" Type="http://schemas.openxmlformats.org/officeDocument/2006/relationships/image" Target="../media/image43.jpg"/><Relationship Id="rId14" Type="http://schemas.openxmlformats.org/officeDocument/2006/relationships/image" Target="../media/image4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jp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jp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jp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34" Type="http://schemas.openxmlformats.org/officeDocument/2006/relationships/image" Target="../media/image87.jp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jpg"/><Relationship Id="rId33" Type="http://schemas.openxmlformats.org/officeDocument/2006/relationships/image" Target="../media/image86.jp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5.jp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pn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31" Type="http://schemas.openxmlformats.org/officeDocument/2006/relationships/image" Target="../media/image84.jp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png"/><Relationship Id="rId30" Type="http://schemas.openxmlformats.org/officeDocument/2006/relationships/image" Target="../media/image83.png"/><Relationship Id="rId8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18" Type="http://schemas.openxmlformats.org/officeDocument/2006/relationships/image" Target="../media/image70.png"/><Relationship Id="rId26" Type="http://schemas.openxmlformats.org/officeDocument/2006/relationships/image" Target="../media/image56.png"/><Relationship Id="rId3" Type="http://schemas.openxmlformats.org/officeDocument/2006/relationships/image" Target="../media/image53.png"/><Relationship Id="rId21" Type="http://schemas.openxmlformats.org/officeDocument/2006/relationships/image" Target="../media/image78.png"/><Relationship Id="rId7" Type="http://schemas.openxmlformats.org/officeDocument/2006/relationships/image" Target="../media/image58.png"/><Relationship Id="rId12" Type="http://schemas.openxmlformats.org/officeDocument/2006/relationships/image" Target="../media/image64.png"/><Relationship Id="rId17" Type="http://schemas.openxmlformats.org/officeDocument/2006/relationships/image" Target="../media/image69.png"/><Relationship Id="rId25" Type="http://schemas.openxmlformats.org/officeDocument/2006/relationships/image" Target="../media/image76.jpg"/><Relationship Id="rId2" Type="http://schemas.openxmlformats.org/officeDocument/2006/relationships/image" Target="../media/image52.png"/><Relationship Id="rId16" Type="http://schemas.openxmlformats.org/officeDocument/2006/relationships/image" Target="../media/image68.png"/><Relationship Id="rId20" Type="http://schemas.openxmlformats.org/officeDocument/2006/relationships/image" Target="../media/image73.png"/><Relationship Id="rId29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63.png"/><Relationship Id="rId24" Type="http://schemas.openxmlformats.org/officeDocument/2006/relationships/image" Target="../media/image75.jpg"/><Relationship Id="rId5" Type="http://schemas.openxmlformats.org/officeDocument/2006/relationships/image" Target="../media/image55.png"/><Relationship Id="rId15" Type="http://schemas.openxmlformats.org/officeDocument/2006/relationships/image" Target="../media/image67.png"/><Relationship Id="rId23" Type="http://schemas.openxmlformats.org/officeDocument/2006/relationships/image" Target="../media/image79.png"/><Relationship Id="rId28" Type="http://schemas.openxmlformats.org/officeDocument/2006/relationships/image" Target="../media/image71.png"/><Relationship Id="rId10" Type="http://schemas.openxmlformats.org/officeDocument/2006/relationships/image" Target="../media/image62.png"/><Relationship Id="rId19" Type="http://schemas.openxmlformats.org/officeDocument/2006/relationships/image" Target="../media/image72.png"/><Relationship Id="rId4" Type="http://schemas.openxmlformats.org/officeDocument/2006/relationships/image" Target="../media/image54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Relationship Id="rId22" Type="http://schemas.openxmlformats.org/officeDocument/2006/relationships/image" Target="../media/image74.png"/><Relationship Id="rId27" Type="http://schemas.openxmlformats.org/officeDocument/2006/relationships/image" Target="../media/image59.png"/><Relationship Id="rId30" Type="http://schemas.openxmlformats.org/officeDocument/2006/relationships/image" Target="../media/image9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4.png"/><Relationship Id="rId3" Type="http://schemas.openxmlformats.org/officeDocument/2006/relationships/image" Target="../media/image53.png"/><Relationship Id="rId21" Type="http://schemas.openxmlformats.org/officeDocument/2006/relationships/image" Target="../media/image71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8.png"/><Relationship Id="rId2" Type="http://schemas.openxmlformats.org/officeDocument/2006/relationships/image" Target="../media/image52.png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24" Type="http://schemas.openxmlformats.org/officeDocument/2006/relationships/image" Target="../media/image77.png"/><Relationship Id="rId5" Type="http://schemas.openxmlformats.org/officeDocument/2006/relationships/image" Target="../media/image55.pn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6.jpg"/><Relationship Id="rId10" Type="http://schemas.openxmlformats.org/officeDocument/2006/relationships/image" Target="../media/image60.png"/><Relationship Id="rId19" Type="http://schemas.openxmlformats.org/officeDocument/2006/relationships/image" Target="../media/image69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12" Type="http://schemas.openxmlformats.org/officeDocument/2006/relationships/image" Target="../media/image6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11" Type="http://schemas.openxmlformats.org/officeDocument/2006/relationships/image" Target="../media/image5.png"/><Relationship Id="rId5" Type="http://schemas.openxmlformats.org/officeDocument/2006/relationships/image" Target="../media/image11.jpg"/><Relationship Id="rId10" Type="http://schemas.openxmlformats.org/officeDocument/2006/relationships/image" Target="../media/image4.png"/><Relationship Id="rId4" Type="http://schemas.openxmlformats.org/officeDocument/2006/relationships/image" Target="../media/image10.jpg"/><Relationship Id="rId9" Type="http://schemas.openxmlformats.org/officeDocument/2006/relationships/image" Target="../media/image15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png"/><Relationship Id="rId4" Type="http://schemas.openxmlformats.org/officeDocument/2006/relationships/image" Target="../media/image124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15367FD-2E1B-1F8B-FE71-DD7444B71A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8" b="14306"/>
          <a:stretch/>
        </p:blipFill>
        <p:spPr bwMode="auto">
          <a:xfrm>
            <a:off x="0" y="1972156"/>
            <a:ext cx="10693400" cy="481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DE0AAEB-C96A-EE1C-A00D-8A5FA7787CC1}"/>
              </a:ext>
            </a:extLst>
          </p:cNvPr>
          <p:cNvSpPr/>
          <p:nvPr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40317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96E823-2BC4-1F43-45B6-0E6CE9D02E52}"/>
              </a:ext>
            </a:extLst>
          </p:cNvPr>
          <p:cNvSpPr/>
          <p:nvPr/>
        </p:nvSpPr>
        <p:spPr>
          <a:xfrm>
            <a:off x="468571" y="2468264"/>
            <a:ext cx="9756258" cy="2688312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B35B92-51D5-21D2-607E-76C5C8AAF825}"/>
              </a:ext>
            </a:extLst>
          </p:cNvPr>
          <p:cNvSpPr txBox="1"/>
          <p:nvPr/>
        </p:nvSpPr>
        <p:spPr>
          <a:xfrm>
            <a:off x="0" y="2950181"/>
            <a:ext cx="10693400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AE" sz="3508" b="1" dirty="0">
                <a:solidFill>
                  <a:srgbClr val="40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قائد نمذجة معلومات البناء</a:t>
            </a:r>
            <a:endParaRPr lang="en-GB" sz="3508" b="1" dirty="0">
              <a:solidFill>
                <a:srgbClr val="40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9DC46C-8746-2385-9C33-2C59F9607239}"/>
              </a:ext>
            </a:extLst>
          </p:cNvPr>
          <p:cNvSpPr txBox="1"/>
          <p:nvPr/>
        </p:nvSpPr>
        <p:spPr>
          <a:xfrm>
            <a:off x="0" y="3891423"/>
            <a:ext cx="10693400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508" b="1" dirty="0">
                <a:solidFill>
                  <a:srgbClr val="40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BIM Leader Diploma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E3EDE2-2C48-5BD8-709F-7AF04CABA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233" y="-293204"/>
            <a:ext cx="1867167" cy="1867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C4B5C-CF58-BB23-74AC-A6C4CA652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5700" y="-622500"/>
            <a:ext cx="2525759" cy="252575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B0692D-9DB4-4C74-8BE1-1476B9AF9B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5030"/>
            <a:ext cx="1436926" cy="1086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35385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dirty="0">
                <a:latin typeface="Calibri"/>
                <a:cs typeface="Calibri"/>
              </a:rPr>
              <a:t>MODELING</a:t>
            </a:r>
            <a:r>
              <a:rPr sz="3150" spc="-20" dirty="0">
                <a:latin typeface="Calibri"/>
                <a:cs typeface="Calibri"/>
              </a:rPr>
              <a:t> </a:t>
            </a:r>
            <a:r>
              <a:rPr sz="3150" spc="-10" dirty="0">
                <a:latin typeface="Calibri"/>
                <a:cs typeface="Calibri"/>
              </a:rPr>
              <a:t>PROCEDURE</a:t>
            </a:r>
            <a:endParaRPr sz="315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59891" y="2612135"/>
            <a:ext cx="4684775" cy="31059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87567" y="2609088"/>
            <a:ext cx="4541519" cy="310743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C95C8-A180-4C60-B3D8-0CD4639E6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spc="-240" dirty="0"/>
              <a:t>LEVEL</a:t>
            </a:r>
            <a:r>
              <a:rPr sz="3150" spc="-65" dirty="0"/>
              <a:t> </a:t>
            </a:r>
            <a:r>
              <a:rPr sz="3150" spc="-105" dirty="0"/>
              <a:t>OF</a:t>
            </a:r>
            <a:r>
              <a:rPr sz="3150" spc="-80" dirty="0"/>
              <a:t> </a:t>
            </a:r>
            <a:r>
              <a:rPr sz="3150" spc="-135" dirty="0"/>
              <a:t>DEVELOPMENT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96121"/>
            <a:ext cx="249301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10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80" dirty="0">
                <a:latin typeface="Arial"/>
                <a:cs typeface="Arial"/>
              </a:rPr>
              <a:t>Simulation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50" dirty="0">
                <a:latin typeface="Arial"/>
                <a:cs typeface="Arial"/>
              </a:rPr>
              <a:t>of</a:t>
            </a:r>
            <a:r>
              <a:rPr sz="2100" b="1" spc="-85" dirty="0">
                <a:latin typeface="Arial"/>
                <a:cs typeface="Arial"/>
              </a:rPr>
              <a:t> </a:t>
            </a:r>
            <a:r>
              <a:rPr sz="2100" b="1" spc="-100" dirty="0">
                <a:latin typeface="Arial"/>
                <a:cs typeface="Arial"/>
              </a:rPr>
              <a:t>stairs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65275" y="3503676"/>
            <a:ext cx="4375403" cy="2889503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1264" y="3503676"/>
            <a:ext cx="4800600" cy="2868167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BA2CF5-083C-47F5-A075-51BED177A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spc="-240" dirty="0"/>
              <a:t>LEVEL</a:t>
            </a:r>
            <a:r>
              <a:rPr sz="3150" spc="-65" dirty="0"/>
              <a:t> </a:t>
            </a:r>
            <a:r>
              <a:rPr sz="3150" spc="-105" dirty="0"/>
              <a:t>OF</a:t>
            </a:r>
            <a:r>
              <a:rPr sz="3150" spc="-80" dirty="0"/>
              <a:t> </a:t>
            </a:r>
            <a:r>
              <a:rPr sz="3150" spc="-135" dirty="0"/>
              <a:t>DEVELOPMENT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296" y="2702029"/>
            <a:ext cx="2514600" cy="2709545"/>
          </a:xfrm>
          <a:prstGeom prst="rect">
            <a:avLst/>
          </a:prstGeom>
        </p:spPr>
        <p:txBody>
          <a:bodyPr vert="horz" wrap="square" lIns="0" tIns="104775" rIns="0" bIns="0" rtlCol="0">
            <a:spAutoFit/>
          </a:bodyPr>
          <a:lstStyle/>
          <a:p>
            <a:pPr marL="212090" indent="-199390">
              <a:lnSpc>
                <a:spcPct val="100000"/>
              </a:lnSpc>
              <a:spcBef>
                <a:spcPts val="825"/>
              </a:spcBef>
              <a:buSzPct val="125806"/>
              <a:buFont typeface="Arial MT"/>
              <a:buChar char="•"/>
              <a:tabLst>
                <a:tab pos="212090" algn="l"/>
              </a:tabLst>
            </a:pPr>
            <a:r>
              <a:rPr sz="1550" b="1" spc="-60" dirty="0">
                <a:latin typeface="Arial"/>
                <a:cs typeface="Arial"/>
              </a:rPr>
              <a:t>Level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30" dirty="0">
                <a:latin typeface="Arial"/>
                <a:cs typeface="Arial"/>
              </a:rPr>
              <a:t>of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Development</a:t>
            </a:r>
            <a:endParaRPr sz="1550">
              <a:latin typeface="Arial"/>
              <a:cs typeface="Arial"/>
            </a:endParaRPr>
          </a:p>
          <a:p>
            <a:pPr marL="212090" indent="-199390">
              <a:lnSpc>
                <a:spcPct val="100000"/>
              </a:lnSpc>
              <a:spcBef>
                <a:spcPts val="1285"/>
              </a:spcBef>
              <a:buSzPct val="125806"/>
              <a:buFont typeface="Arial MT"/>
              <a:buChar char="•"/>
              <a:tabLst>
                <a:tab pos="212090" algn="l"/>
              </a:tabLst>
            </a:pPr>
            <a:r>
              <a:rPr sz="1550" b="1" spc="-60" dirty="0">
                <a:latin typeface="Arial"/>
                <a:cs typeface="Arial"/>
              </a:rPr>
              <a:t>Level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30" dirty="0">
                <a:latin typeface="Arial"/>
                <a:cs typeface="Arial"/>
              </a:rPr>
              <a:t>of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detail</a:t>
            </a:r>
            <a:endParaRPr sz="1550">
              <a:latin typeface="Arial"/>
              <a:cs typeface="Arial"/>
            </a:endParaRPr>
          </a:p>
          <a:p>
            <a:pPr marL="212090" indent="-199390">
              <a:lnSpc>
                <a:spcPct val="100000"/>
              </a:lnSpc>
              <a:spcBef>
                <a:spcPts val="1295"/>
              </a:spcBef>
              <a:buSzPct val="125806"/>
              <a:buFont typeface="Arial MT"/>
              <a:buChar char="•"/>
              <a:tabLst>
                <a:tab pos="212090" algn="l"/>
              </a:tabLst>
            </a:pPr>
            <a:r>
              <a:rPr sz="1550" b="1" spc="-60" dirty="0">
                <a:latin typeface="Arial"/>
                <a:cs typeface="Arial"/>
              </a:rPr>
              <a:t>Level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30" dirty="0">
                <a:latin typeface="Arial"/>
                <a:cs typeface="Arial"/>
              </a:rPr>
              <a:t>of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information</a:t>
            </a:r>
            <a:endParaRPr sz="1550">
              <a:latin typeface="Arial"/>
              <a:cs typeface="Arial"/>
            </a:endParaRPr>
          </a:p>
          <a:p>
            <a:pPr marL="211454" marR="5080" indent="-199390">
              <a:lnSpc>
                <a:spcPct val="122300"/>
              </a:lnSpc>
              <a:spcBef>
                <a:spcPts val="870"/>
              </a:spcBef>
              <a:buSzPct val="125806"/>
              <a:buFont typeface="Arial MT"/>
              <a:buChar char="•"/>
              <a:tabLst>
                <a:tab pos="213360" algn="l"/>
              </a:tabLst>
            </a:pPr>
            <a:r>
              <a:rPr sz="1550" b="1" spc="-60" dirty="0">
                <a:latin typeface="Arial"/>
                <a:cs typeface="Arial"/>
              </a:rPr>
              <a:t>Level</a:t>
            </a:r>
            <a:r>
              <a:rPr sz="1550" b="1" spc="-25" dirty="0">
                <a:latin typeface="Arial"/>
                <a:cs typeface="Arial"/>
              </a:rPr>
              <a:t> </a:t>
            </a:r>
            <a:r>
              <a:rPr sz="1550" b="1" spc="-30" dirty="0">
                <a:latin typeface="Arial"/>
                <a:cs typeface="Arial"/>
              </a:rPr>
              <a:t>of </a:t>
            </a:r>
            <a:r>
              <a:rPr sz="1550" b="1" dirty="0">
                <a:latin typeface="Arial"/>
                <a:cs typeface="Arial"/>
              </a:rPr>
              <a:t>Detail</a:t>
            </a:r>
            <a:r>
              <a:rPr sz="1550" b="1" spc="-40" dirty="0">
                <a:latin typeface="Arial"/>
                <a:cs typeface="Arial"/>
              </a:rPr>
              <a:t> </a:t>
            </a:r>
            <a:r>
              <a:rPr sz="1550" b="1" spc="-70" dirty="0">
                <a:latin typeface="Arial"/>
                <a:cs typeface="Arial"/>
              </a:rPr>
              <a:t>can</a:t>
            </a:r>
            <a:r>
              <a:rPr sz="1550" b="1" spc="-20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be 	thought</a:t>
            </a:r>
            <a:r>
              <a:rPr sz="1550" b="1" spc="-85" dirty="0">
                <a:latin typeface="Arial"/>
                <a:cs typeface="Arial"/>
              </a:rPr>
              <a:t> </a:t>
            </a:r>
            <a:r>
              <a:rPr sz="1550" b="1" spc="-10" dirty="0">
                <a:latin typeface="Arial"/>
                <a:cs typeface="Arial"/>
              </a:rPr>
              <a:t>of</a:t>
            </a:r>
            <a:r>
              <a:rPr sz="1550" b="1" spc="-70" dirty="0">
                <a:latin typeface="Arial"/>
                <a:cs typeface="Arial"/>
              </a:rPr>
              <a:t> </a:t>
            </a:r>
            <a:r>
              <a:rPr sz="1550" b="1" spc="-130" dirty="0">
                <a:latin typeface="Arial"/>
                <a:cs typeface="Arial"/>
              </a:rPr>
              <a:t>as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input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dirty="0">
                <a:latin typeface="Arial"/>
                <a:cs typeface="Arial"/>
              </a:rPr>
              <a:t>to</a:t>
            </a:r>
            <a:r>
              <a:rPr sz="1550" b="1" spc="-60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the 	element,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30" dirty="0">
                <a:latin typeface="Arial"/>
                <a:cs typeface="Arial"/>
              </a:rPr>
              <a:t>while</a:t>
            </a:r>
            <a:r>
              <a:rPr sz="1550" b="1" spc="-55" dirty="0">
                <a:latin typeface="Arial"/>
                <a:cs typeface="Arial"/>
              </a:rPr>
              <a:t> </a:t>
            </a:r>
            <a:r>
              <a:rPr sz="1550" b="1" spc="-50" dirty="0">
                <a:latin typeface="Arial"/>
                <a:cs typeface="Arial"/>
              </a:rPr>
              <a:t>Level</a:t>
            </a:r>
            <a:r>
              <a:rPr sz="1550" b="1" spc="-65" dirty="0">
                <a:latin typeface="Arial"/>
                <a:cs typeface="Arial"/>
              </a:rPr>
              <a:t> </a:t>
            </a:r>
            <a:r>
              <a:rPr sz="1550" b="1" spc="-25" dirty="0">
                <a:latin typeface="Arial"/>
                <a:cs typeface="Arial"/>
              </a:rPr>
              <a:t>of 	</a:t>
            </a:r>
            <a:r>
              <a:rPr sz="1550" b="1" spc="-35" dirty="0">
                <a:latin typeface="Arial"/>
                <a:cs typeface="Arial"/>
              </a:rPr>
              <a:t>Development</a:t>
            </a:r>
            <a:r>
              <a:rPr sz="1550" b="1" spc="-45" dirty="0">
                <a:latin typeface="Arial"/>
                <a:cs typeface="Arial"/>
              </a:rPr>
              <a:t> </a:t>
            </a:r>
            <a:r>
              <a:rPr sz="1550" b="1" spc="-160" dirty="0">
                <a:latin typeface="Arial"/>
                <a:cs typeface="Arial"/>
              </a:rPr>
              <a:t>is</a:t>
            </a:r>
            <a:r>
              <a:rPr sz="1550" b="1" spc="-10" dirty="0">
                <a:latin typeface="Arial"/>
                <a:cs typeface="Arial"/>
              </a:rPr>
              <a:t> reliable 	output</a:t>
            </a:r>
            <a:endParaRPr sz="15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6532" y="1799844"/>
            <a:ext cx="5259323" cy="444550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BD2799-4171-4732-9F7A-067BF2232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spc="-240" dirty="0"/>
              <a:t>LEVEL</a:t>
            </a:r>
            <a:r>
              <a:rPr sz="3150" spc="-65" dirty="0"/>
              <a:t> </a:t>
            </a:r>
            <a:r>
              <a:rPr sz="3150" spc="-105" dirty="0"/>
              <a:t>OF</a:t>
            </a:r>
            <a:r>
              <a:rPr sz="3150" spc="-80" dirty="0"/>
              <a:t> </a:t>
            </a:r>
            <a:r>
              <a:rPr sz="3150" spc="-135" dirty="0"/>
              <a:t>DEVELOPMENT</a:t>
            </a:r>
            <a:endParaRPr sz="31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219" y="2788919"/>
            <a:ext cx="3953256" cy="281025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04103" y="2788919"/>
            <a:ext cx="3973067" cy="281025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69361" y="5936944"/>
            <a:ext cx="383857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150" dirty="0">
                <a:latin typeface="Arial MT"/>
                <a:cs typeface="Arial MT"/>
              </a:rPr>
              <a:t>LOD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spc="-130" dirty="0">
                <a:latin typeface="Arial MT"/>
                <a:cs typeface="Arial MT"/>
              </a:rPr>
              <a:t>Spec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2021</a:t>
            </a:r>
            <a:r>
              <a:rPr sz="1550" spc="10" dirty="0">
                <a:latin typeface="Arial MT"/>
                <a:cs typeface="Arial MT"/>
              </a:rPr>
              <a:t> </a:t>
            </a:r>
            <a:r>
              <a:rPr sz="1550" spc="-80" dirty="0">
                <a:latin typeface="Arial MT"/>
                <a:cs typeface="Arial MT"/>
              </a:rPr>
              <a:t>Part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I</a:t>
            </a:r>
            <a:r>
              <a:rPr sz="1550" spc="3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-</a:t>
            </a:r>
            <a:r>
              <a:rPr sz="1550" spc="25" dirty="0">
                <a:latin typeface="Arial MT"/>
                <a:cs typeface="Arial MT"/>
              </a:rPr>
              <a:t> </a:t>
            </a:r>
            <a:r>
              <a:rPr sz="1550" spc="-160" dirty="0">
                <a:latin typeface="Arial MT"/>
                <a:cs typeface="Arial MT"/>
              </a:rPr>
              <a:t>FINAL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2021-</a:t>
            </a:r>
            <a:r>
              <a:rPr sz="1550" spc="-10" dirty="0">
                <a:latin typeface="Arial MT"/>
                <a:cs typeface="Arial MT"/>
              </a:rPr>
              <a:t>12-28.pdf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C4E422-C4E1-4FE2-AB6A-1505D7D22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578231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240" dirty="0"/>
              <a:t>LEVEL</a:t>
            </a:r>
            <a:r>
              <a:rPr sz="3150" spc="-80" dirty="0"/>
              <a:t> </a:t>
            </a:r>
            <a:r>
              <a:rPr sz="3150" spc="-105" dirty="0"/>
              <a:t>OF</a:t>
            </a:r>
            <a:r>
              <a:rPr sz="3150" spc="-100" dirty="0"/>
              <a:t> </a:t>
            </a:r>
            <a:r>
              <a:rPr sz="3150" spc="-70" dirty="0"/>
              <a:t>INFORMATION</a:t>
            </a:r>
            <a:r>
              <a:rPr sz="3150" spc="-105" dirty="0"/>
              <a:t> </a:t>
            </a:r>
            <a:r>
              <a:rPr sz="3150" spc="-80" dirty="0"/>
              <a:t>NEED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362" y="2706894"/>
            <a:ext cx="2374265" cy="2327275"/>
          </a:xfrm>
          <a:prstGeom prst="rect">
            <a:avLst/>
          </a:prstGeom>
        </p:spPr>
        <p:txBody>
          <a:bodyPr vert="horz" wrap="square" lIns="0" tIns="99060" rIns="0" bIns="0" rtlCol="0">
            <a:spAutoFit/>
          </a:bodyPr>
          <a:lstStyle/>
          <a:p>
            <a:pPr marL="213360" indent="-200660">
              <a:lnSpc>
                <a:spcPct val="100000"/>
              </a:lnSpc>
              <a:spcBef>
                <a:spcPts val="780"/>
              </a:spcBef>
              <a:buSzPct val="125714"/>
              <a:buFont typeface="Arial MT"/>
              <a:buChar char="•"/>
              <a:tabLst>
                <a:tab pos="213360" algn="l"/>
              </a:tabLst>
            </a:pPr>
            <a:r>
              <a:rPr sz="1750" dirty="0">
                <a:latin typeface="Gadugi"/>
                <a:cs typeface="Gadugi"/>
              </a:rPr>
              <a:t>ISO19650</a:t>
            </a:r>
            <a:r>
              <a:rPr sz="1750" spc="-35" dirty="0">
                <a:latin typeface="Gadugi"/>
                <a:cs typeface="Gadugi"/>
              </a:rPr>
              <a:t> </a:t>
            </a:r>
            <a:r>
              <a:rPr sz="1750" spc="-10" dirty="0">
                <a:latin typeface="Gadugi"/>
                <a:cs typeface="Gadugi"/>
              </a:rPr>
              <a:t>interduces</a:t>
            </a:r>
            <a:endParaRPr sz="1750">
              <a:latin typeface="Gadugi"/>
              <a:cs typeface="Gadugi"/>
            </a:endParaRPr>
          </a:p>
          <a:p>
            <a:pPr marL="213360" marR="237490" indent="-201295">
              <a:lnSpc>
                <a:spcPct val="120600"/>
              </a:lnSpc>
              <a:spcBef>
                <a:spcPts val="860"/>
              </a:spcBef>
              <a:buSzPct val="125714"/>
              <a:buFont typeface="Arial MT"/>
              <a:buChar char="•"/>
              <a:tabLst>
                <a:tab pos="213360" algn="l"/>
              </a:tabLst>
            </a:pPr>
            <a:r>
              <a:rPr sz="1750" dirty="0">
                <a:latin typeface="Gadugi"/>
                <a:cs typeface="Gadugi"/>
              </a:rPr>
              <a:t>level</a:t>
            </a:r>
            <a:r>
              <a:rPr sz="1750" spc="-10" dirty="0">
                <a:latin typeface="Gadugi"/>
                <a:cs typeface="Gadugi"/>
              </a:rPr>
              <a:t> </a:t>
            </a:r>
            <a:r>
              <a:rPr sz="1750" dirty="0">
                <a:latin typeface="Gadugi"/>
                <a:cs typeface="Gadugi"/>
              </a:rPr>
              <a:t>of</a:t>
            </a:r>
            <a:r>
              <a:rPr sz="1750" spc="-35" dirty="0">
                <a:latin typeface="Gadugi"/>
                <a:cs typeface="Gadugi"/>
              </a:rPr>
              <a:t> </a:t>
            </a:r>
            <a:r>
              <a:rPr sz="1750" spc="-10" dirty="0">
                <a:latin typeface="Gadugi"/>
                <a:cs typeface="Gadugi"/>
              </a:rPr>
              <a:t>information </a:t>
            </a:r>
            <a:r>
              <a:rPr sz="1750" dirty="0">
                <a:latin typeface="Gadugi"/>
                <a:cs typeface="Gadugi"/>
              </a:rPr>
              <a:t>need (EN</a:t>
            </a:r>
            <a:r>
              <a:rPr sz="1750" spc="-35" dirty="0">
                <a:latin typeface="Gadugi"/>
                <a:cs typeface="Gadugi"/>
              </a:rPr>
              <a:t> </a:t>
            </a:r>
            <a:r>
              <a:rPr sz="1750" spc="-10" dirty="0">
                <a:latin typeface="Gadugi"/>
                <a:cs typeface="Gadugi"/>
              </a:rPr>
              <a:t>17412-</a:t>
            </a:r>
            <a:endParaRPr sz="1750">
              <a:latin typeface="Gadugi"/>
              <a:cs typeface="Gadugi"/>
            </a:endParaRPr>
          </a:p>
          <a:p>
            <a:pPr marL="213360">
              <a:lnSpc>
                <a:spcPct val="100000"/>
              </a:lnSpc>
              <a:spcBef>
                <a:spcPts val="420"/>
              </a:spcBef>
            </a:pPr>
            <a:r>
              <a:rPr sz="1750" dirty="0">
                <a:latin typeface="Gadugi"/>
                <a:cs typeface="Gadugi"/>
              </a:rPr>
              <a:t>1:2020)</a:t>
            </a:r>
            <a:r>
              <a:rPr sz="1750" spc="-5" dirty="0">
                <a:latin typeface="Gadugi"/>
                <a:cs typeface="Gadugi"/>
              </a:rPr>
              <a:t> </a:t>
            </a:r>
            <a:r>
              <a:rPr sz="1750" spc="-50" dirty="0">
                <a:latin typeface="Gadugi"/>
                <a:cs typeface="Gadugi"/>
              </a:rPr>
              <a:t>-</a:t>
            </a:r>
            <a:endParaRPr sz="1750">
              <a:latin typeface="Gadugi"/>
              <a:cs typeface="Gadugi"/>
            </a:endParaRPr>
          </a:p>
          <a:p>
            <a:pPr>
              <a:lnSpc>
                <a:spcPct val="100000"/>
              </a:lnSpc>
            </a:pPr>
            <a:endParaRPr sz="1750">
              <a:latin typeface="Gadugi"/>
              <a:cs typeface="Gadug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750">
              <a:latin typeface="Gadugi"/>
              <a:cs typeface="Gadugi"/>
            </a:endParaRPr>
          </a:p>
          <a:p>
            <a:pPr marL="213360" indent="-200660">
              <a:lnSpc>
                <a:spcPct val="100000"/>
              </a:lnSpc>
              <a:buSzPct val="125714"/>
              <a:buFont typeface="Arial MT"/>
              <a:buChar char="•"/>
              <a:tabLst>
                <a:tab pos="213360" algn="l"/>
              </a:tabLst>
            </a:pPr>
            <a:r>
              <a:rPr sz="1750" b="1" dirty="0">
                <a:latin typeface="Arial"/>
                <a:cs typeface="Arial"/>
              </a:rPr>
              <a:t>It</a:t>
            </a:r>
            <a:r>
              <a:rPr sz="1750" b="1" spc="-35" dirty="0">
                <a:latin typeface="Arial"/>
                <a:cs typeface="Arial"/>
              </a:rPr>
              <a:t> </a:t>
            </a:r>
            <a:r>
              <a:rPr sz="1750" b="1" spc="-190" dirty="0">
                <a:latin typeface="Arial"/>
                <a:cs typeface="Arial"/>
              </a:rPr>
              <a:t>is</a:t>
            </a:r>
            <a:r>
              <a:rPr sz="1750" b="1" spc="-30" dirty="0">
                <a:latin typeface="Arial"/>
                <a:cs typeface="Arial"/>
              </a:rPr>
              <a:t> </a:t>
            </a:r>
            <a:r>
              <a:rPr sz="1750" b="1" dirty="0">
                <a:latin typeface="Arial"/>
                <a:cs typeface="Arial"/>
              </a:rPr>
              <a:t>all</a:t>
            </a:r>
            <a:r>
              <a:rPr sz="1750" b="1" spc="-20" dirty="0">
                <a:latin typeface="Arial"/>
                <a:cs typeface="Arial"/>
              </a:rPr>
              <a:t> </a:t>
            </a:r>
            <a:r>
              <a:rPr sz="1750" b="1" spc="-25" dirty="0">
                <a:latin typeface="Arial"/>
                <a:cs typeface="Arial"/>
              </a:rPr>
              <a:t>about</a:t>
            </a:r>
            <a:r>
              <a:rPr sz="1750" b="1" spc="-30" dirty="0">
                <a:latin typeface="Arial"/>
                <a:cs typeface="Arial"/>
              </a:rPr>
              <a:t> </a:t>
            </a:r>
            <a:r>
              <a:rPr sz="1750" b="1" spc="-90" dirty="0">
                <a:latin typeface="Arial"/>
                <a:cs typeface="Arial"/>
              </a:rPr>
              <a:t>purpose</a:t>
            </a:r>
            <a:endParaRPr sz="175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17264" y="2436876"/>
            <a:ext cx="6234683" cy="388467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94748" y="6342415"/>
            <a:ext cx="1746250" cy="2120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200" dirty="0">
                <a:latin typeface="Gadugi"/>
                <a:cs typeface="Gadugi"/>
              </a:rPr>
              <a:t>Source:</a:t>
            </a:r>
            <a:r>
              <a:rPr sz="1200" spc="85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EN</a:t>
            </a:r>
            <a:r>
              <a:rPr sz="1200" spc="80" dirty="0">
                <a:latin typeface="Gadugi"/>
                <a:cs typeface="Gadugi"/>
              </a:rPr>
              <a:t> </a:t>
            </a:r>
            <a:r>
              <a:rPr sz="1200" dirty="0">
                <a:latin typeface="Gadugi"/>
                <a:cs typeface="Gadugi"/>
              </a:rPr>
              <a:t>17412-</a:t>
            </a:r>
            <a:r>
              <a:rPr sz="1200" spc="-10" dirty="0">
                <a:latin typeface="Gadugi"/>
                <a:cs typeface="Gadugi"/>
              </a:rPr>
              <a:t>1:2020</a:t>
            </a:r>
            <a:endParaRPr sz="1200">
              <a:latin typeface="Gadugi"/>
              <a:cs typeface="Gadug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1227" y="5122164"/>
            <a:ext cx="3197351" cy="1335023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E4E6D0-DAC3-4391-90D5-FA0BD7D67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8472" y="885444"/>
            <a:ext cx="8973820" cy="5537200"/>
            <a:chOff x="728472" y="885444"/>
            <a:chExt cx="8973820" cy="55372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4043" y="885444"/>
              <a:ext cx="8200643" cy="372008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8472" y="4639055"/>
              <a:ext cx="8973311" cy="178307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612583" y="6362203"/>
            <a:ext cx="442341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u="sng" spc="-5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 MT"/>
                <a:cs typeface="Arial MT"/>
              </a:rPr>
              <a:t>https://youtu.be/pCXTTxQgyx4?si=fgUFgfbzlkKzX9fX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3D436-83B4-4CAE-88E3-5FA05A296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0650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10"/>
              </a:spcBef>
            </a:pPr>
            <a:r>
              <a:rPr sz="2450" spc="-145" dirty="0"/>
              <a:t>CONTRACTUAL</a:t>
            </a:r>
            <a:r>
              <a:rPr sz="2450" spc="-110" dirty="0"/>
              <a:t> </a:t>
            </a:r>
            <a:r>
              <a:rPr sz="2450" spc="-170" dirty="0"/>
              <a:t>DOCUMENTS</a:t>
            </a:r>
            <a:r>
              <a:rPr sz="2450" spc="-105" dirty="0"/>
              <a:t> </a:t>
            </a:r>
            <a:r>
              <a:rPr sz="2450" spc="-55" dirty="0"/>
              <a:t>(EIR</a:t>
            </a:r>
            <a:r>
              <a:rPr sz="2450" spc="-100" dirty="0"/>
              <a:t> </a:t>
            </a:r>
            <a:r>
              <a:rPr sz="2450" spc="145" dirty="0"/>
              <a:t>–</a:t>
            </a:r>
            <a:r>
              <a:rPr sz="2450" spc="-90" dirty="0"/>
              <a:t> </a:t>
            </a:r>
            <a:r>
              <a:rPr sz="2450" spc="-180" dirty="0"/>
              <a:t>BEP</a:t>
            </a:r>
            <a:r>
              <a:rPr sz="2450" spc="-95" dirty="0"/>
              <a:t> </a:t>
            </a:r>
            <a:r>
              <a:rPr sz="2450" dirty="0"/>
              <a:t>&amp;</a:t>
            </a:r>
            <a:r>
              <a:rPr sz="2450" spc="-75" dirty="0"/>
              <a:t> </a:t>
            </a:r>
            <a:r>
              <a:rPr sz="2450" spc="-150" dirty="0"/>
              <a:t>APPENDICES</a:t>
            </a:r>
            <a:r>
              <a:rPr sz="2450" spc="-105" dirty="0"/>
              <a:t> </a:t>
            </a:r>
            <a:r>
              <a:rPr sz="2450" spc="110" dirty="0"/>
              <a:t>)</a:t>
            </a:r>
            <a:endParaRPr sz="2450"/>
          </a:p>
        </p:txBody>
      </p:sp>
      <p:sp>
        <p:nvSpPr>
          <p:cNvPr id="3" name="object 3"/>
          <p:cNvSpPr txBox="1"/>
          <p:nvPr/>
        </p:nvSpPr>
        <p:spPr>
          <a:xfrm>
            <a:off x="1069403" y="2708520"/>
            <a:ext cx="2987675" cy="14389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7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25" dirty="0">
                <a:latin typeface="Arial"/>
                <a:cs typeface="Arial"/>
              </a:rPr>
              <a:t>EIR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25" dirty="0">
                <a:latin typeface="Arial"/>
                <a:cs typeface="Arial"/>
              </a:rPr>
              <a:t>BEP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8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35" dirty="0">
                <a:latin typeface="Arial"/>
                <a:cs typeface="Arial"/>
              </a:rPr>
              <a:t>EIR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&amp;</a:t>
            </a:r>
            <a:r>
              <a:rPr sz="2100" b="1" spc="-75" dirty="0">
                <a:latin typeface="Arial"/>
                <a:cs typeface="Arial"/>
              </a:rPr>
              <a:t> </a:t>
            </a:r>
            <a:r>
              <a:rPr sz="2100" b="1" spc="-160" dirty="0">
                <a:latin typeface="Arial"/>
                <a:cs typeface="Arial"/>
              </a:rPr>
              <a:t>BEP</a:t>
            </a:r>
            <a:r>
              <a:rPr sz="2100" b="1" spc="-45" dirty="0">
                <a:latin typeface="Arial"/>
                <a:cs typeface="Arial"/>
              </a:rPr>
              <a:t> </a:t>
            </a:r>
            <a:r>
              <a:rPr sz="2100" b="1" spc="-80" dirty="0">
                <a:latin typeface="Arial"/>
                <a:cs typeface="Arial"/>
              </a:rPr>
              <a:t>Relationship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78536" y="2822448"/>
            <a:ext cx="527685" cy="299085"/>
            <a:chOff x="478536" y="2822448"/>
            <a:chExt cx="527685" cy="29908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8536" y="2822448"/>
              <a:ext cx="527303" cy="298703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83107" y="2825496"/>
              <a:ext cx="520065" cy="294640"/>
            </a:xfrm>
            <a:custGeom>
              <a:avLst/>
              <a:gdLst/>
              <a:ahLst/>
              <a:cxnLst/>
              <a:rect l="l" t="t" r="r" b="b"/>
              <a:pathLst>
                <a:path w="520065" h="294639">
                  <a:moveTo>
                    <a:pt x="0" y="0"/>
                  </a:moveTo>
                  <a:lnTo>
                    <a:pt x="519683" y="0"/>
                  </a:lnTo>
                  <a:lnTo>
                    <a:pt x="519683" y="294131"/>
                  </a:lnTo>
                  <a:lnTo>
                    <a:pt x="0" y="29413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478536" y="3300984"/>
            <a:ext cx="527685" cy="299085"/>
            <a:chOff x="478536" y="3300984"/>
            <a:chExt cx="527685" cy="29908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8536" y="3300984"/>
              <a:ext cx="527303" cy="29870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483107" y="3302508"/>
              <a:ext cx="520065" cy="292735"/>
            </a:xfrm>
            <a:custGeom>
              <a:avLst/>
              <a:gdLst/>
              <a:ahLst/>
              <a:cxnLst/>
              <a:rect l="l" t="t" r="r" b="b"/>
              <a:pathLst>
                <a:path w="520065" h="292735">
                  <a:moveTo>
                    <a:pt x="0" y="0"/>
                  </a:moveTo>
                  <a:lnTo>
                    <a:pt x="519683" y="0"/>
                  </a:lnTo>
                  <a:lnTo>
                    <a:pt x="519683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478536" y="3774948"/>
            <a:ext cx="527685" cy="299085"/>
            <a:chOff x="478536" y="3774948"/>
            <a:chExt cx="527685" cy="29908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8536" y="3774948"/>
              <a:ext cx="527303" cy="29870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483107" y="3779520"/>
              <a:ext cx="520065" cy="292735"/>
            </a:xfrm>
            <a:custGeom>
              <a:avLst/>
              <a:gdLst/>
              <a:ahLst/>
              <a:cxnLst/>
              <a:rect l="l" t="t" r="r" b="b"/>
              <a:pathLst>
                <a:path w="520065" h="292735">
                  <a:moveTo>
                    <a:pt x="0" y="0"/>
                  </a:moveTo>
                  <a:lnTo>
                    <a:pt x="519683" y="0"/>
                  </a:lnTo>
                  <a:lnTo>
                    <a:pt x="519683" y="292608"/>
                  </a:lnTo>
                  <a:lnTo>
                    <a:pt x="0" y="29260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33B9E94D-F5EF-41DA-A017-903542477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62611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165" dirty="0"/>
              <a:t>EIR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626221"/>
            <a:ext cx="4570095" cy="243268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7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60" dirty="0">
                <a:latin typeface="Arial"/>
                <a:cs typeface="Arial"/>
              </a:rPr>
              <a:t>It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130" dirty="0">
                <a:latin typeface="Arial"/>
                <a:cs typeface="Arial"/>
              </a:rPr>
              <a:t>could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90" dirty="0">
                <a:latin typeface="Arial"/>
                <a:cs typeface="Arial"/>
              </a:rPr>
              <a:t>be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called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90" dirty="0">
                <a:latin typeface="Arial"/>
                <a:cs typeface="Arial"/>
              </a:rPr>
              <a:t>Employer</a:t>
            </a:r>
            <a:r>
              <a:rPr sz="2100" b="1" spc="-60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Information</a:t>
            </a:r>
            <a:r>
              <a:rPr sz="2100" b="1" spc="5" dirty="0">
                <a:latin typeface="Arial"/>
                <a:cs typeface="Arial"/>
              </a:rPr>
              <a:t> </a:t>
            </a:r>
            <a:r>
              <a:rPr sz="2100" b="1" spc="-80" dirty="0">
                <a:latin typeface="Arial"/>
                <a:cs typeface="Arial"/>
              </a:rPr>
              <a:t>Requirements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8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30" dirty="0">
                <a:latin typeface="Arial"/>
                <a:cs typeface="Arial"/>
              </a:rPr>
              <a:t>Exchange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Information</a:t>
            </a:r>
            <a:r>
              <a:rPr sz="2100" b="1" spc="-45" dirty="0">
                <a:latin typeface="Arial"/>
                <a:cs typeface="Arial"/>
              </a:rPr>
              <a:t> </a:t>
            </a:r>
            <a:r>
              <a:rPr sz="2100" b="1" spc="-80" dirty="0">
                <a:latin typeface="Arial"/>
                <a:cs typeface="Arial"/>
              </a:rPr>
              <a:t>Requirements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65" dirty="0">
                <a:latin typeface="Arial"/>
                <a:cs typeface="Arial"/>
              </a:rPr>
              <a:t>Client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50" dirty="0">
                <a:latin typeface="Arial"/>
                <a:cs typeface="Arial"/>
              </a:rPr>
              <a:t>BIM</a:t>
            </a:r>
            <a:r>
              <a:rPr sz="2100" b="1" spc="-80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Protocol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5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65" dirty="0">
                <a:latin typeface="Arial"/>
                <a:cs typeface="Arial"/>
              </a:rPr>
              <a:t>Client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50" dirty="0">
                <a:latin typeface="Arial"/>
                <a:cs typeface="Arial"/>
              </a:rPr>
              <a:t>BIM</a:t>
            </a:r>
            <a:r>
              <a:rPr sz="2100" b="1" spc="-80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Requirements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21C04C-7594-4E8C-ABBE-8597D9CAF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62611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165" dirty="0"/>
              <a:t>EIR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08520"/>
            <a:ext cx="5080000" cy="243268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7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50" dirty="0">
                <a:latin typeface="Arial"/>
                <a:cs typeface="Arial"/>
              </a:rPr>
              <a:t>BIM</a:t>
            </a:r>
            <a:r>
              <a:rPr sz="2100" b="1" spc="-95" dirty="0">
                <a:latin typeface="Arial"/>
                <a:cs typeface="Arial"/>
              </a:rPr>
              <a:t> </a:t>
            </a:r>
            <a:r>
              <a:rPr sz="2100" b="1" spc="-285" dirty="0">
                <a:latin typeface="Arial"/>
                <a:cs typeface="Arial"/>
              </a:rPr>
              <a:t>Uses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95" dirty="0">
                <a:latin typeface="Arial"/>
                <a:cs typeface="Arial"/>
              </a:rPr>
              <a:t>Asset</a:t>
            </a:r>
            <a:r>
              <a:rPr sz="2100" b="1" spc="-5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Information</a:t>
            </a:r>
            <a:r>
              <a:rPr sz="2100" b="1" spc="-5" dirty="0">
                <a:latin typeface="Arial"/>
                <a:cs typeface="Arial"/>
              </a:rPr>
              <a:t> </a:t>
            </a:r>
            <a:r>
              <a:rPr sz="2100" b="1" spc="-105" dirty="0">
                <a:latin typeface="Arial"/>
                <a:cs typeface="Arial"/>
              </a:rPr>
              <a:t>Requirements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(AIR)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8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75" dirty="0">
                <a:latin typeface="Arial"/>
                <a:cs typeface="Arial"/>
              </a:rPr>
              <a:t>Modeling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65" dirty="0">
                <a:latin typeface="Arial"/>
                <a:cs typeface="Arial"/>
              </a:rPr>
              <a:t>Strategy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and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Data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85" dirty="0">
                <a:latin typeface="Arial"/>
                <a:cs typeface="Arial"/>
              </a:rPr>
              <a:t>Segregation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0" dirty="0">
                <a:latin typeface="Arial"/>
                <a:cs typeface="Arial"/>
              </a:rPr>
              <a:t>Naming</a:t>
            </a:r>
            <a:r>
              <a:rPr sz="2100" b="1" spc="-120" dirty="0">
                <a:latin typeface="Arial"/>
                <a:cs typeface="Arial"/>
              </a:rPr>
              <a:t> </a:t>
            </a:r>
            <a:r>
              <a:rPr sz="2100" b="1" spc="-40" dirty="0">
                <a:latin typeface="Arial"/>
                <a:cs typeface="Arial"/>
              </a:rPr>
              <a:t>Conventions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5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30" dirty="0">
                <a:latin typeface="Arial"/>
                <a:cs typeface="Arial"/>
              </a:rPr>
              <a:t>Security</a:t>
            </a:r>
            <a:r>
              <a:rPr sz="2100" b="1" spc="5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Requirements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49953-1F16-4722-8580-C6E772D59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98219" y="1496568"/>
            <a:ext cx="8446007" cy="456742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B37D1D-46F6-4347-86CD-4FAF9E012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1">
            <a:extLst>
              <a:ext uri="{FF2B5EF4-FFF2-40B4-BE49-F238E27FC236}">
                <a16:creationId xmlns:a16="http://schemas.microsoft.com/office/drawing/2014/main" id="{3893B3E7-19CE-805F-C456-D2E38E463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616" y="1623252"/>
            <a:ext cx="4592036" cy="459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E92F6CB2-D5D0-B941-6C93-340D38DB1078}"/>
              </a:ext>
            </a:extLst>
          </p:cNvPr>
          <p:cNvSpPr/>
          <p:nvPr/>
        </p:nvSpPr>
        <p:spPr>
          <a:xfrm>
            <a:off x="-11378" y="0"/>
            <a:ext cx="10693400" cy="7562849"/>
          </a:xfrm>
          <a:prstGeom prst="rect">
            <a:avLst/>
          </a:prstGeom>
          <a:solidFill>
            <a:srgbClr val="40317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7813D78-B99A-DF9A-ED88-B4E19D4D6701}"/>
              </a:ext>
            </a:extLst>
          </p:cNvPr>
          <p:cNvSpPr/>
          <p:nvPr/>
        </p:nvSpPr>
        <p:spPr>
          <a:xfrm>
            <a:off x="9342351" y="5946661"/>
            <a:ext cx="1025684" cy="1042143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77C754-C1D8-51B6-516F-8DBA2437C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7555" y="-251404"/>
            <a:ext cx="1867167" cy="1867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728C4A-81A6-F2CC-6701-C37D9E2EA7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24" y="85434"/>
            <a:ext cx="1436926" cy="1086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A83DEA7-3678-765A-772F-7026DDADB342}"/>
              </a:ext>
            </a:extLst>
          </p:cNvPr>
          <p:cNvCxnSpPr>
            <a:cxnSpLocks/>
          </p:cNvCxnSpPr>
          <p:nvPr/>
        </p:nvCxnSpPr>
        <p:spPr>
          <a:xfrm>
            <a:off x="0" y="6567557"/>
            <a:ext cx="9604567" cy="0"/>
          </a:xfrm>
          <a:prstGeom prst="line">
            <a:avLst/>
          </a:prstGeom>
          <a:ln w="19050">
            <a:solidFill>
              <a:srgbClr val="A59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F89995CD-B008-03A5-1236-3D6522B98E08}"/>
              </a:ext>
            </a:extLst>
          </p:cNvPr>
          <p:cNvSpPr/>
          <p:nvPr/>
        </p:nvSpPr>
        <p:spPr>
          <a:xfrm>
            <a:off x="2832100" y="395391"/>
            <a:ext cx="6259219" cy="1773067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1F90DB-E8A6-30EF-49CE-63C0E57A9EB0}"/>
              </a:ext>
            </a:extLst>
          </p:cNvPr>
          <p:cNvSpPr txBox="1"/>
          <p:nvPr/>
        </p:nvSpPr>
        <p:spPr>
          <a:xfrm>
            <a:off x="519787" y="884755"/>
            <a:ext cx="10693400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AE" sz="3508" b="1" dirty="0">
                <a:solidFill>
                  <a:srgbClr val="3F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قائد نمذجة معلومات البناء</a:t>
            </a:r>
            <a:endParaRPr lang="en-GB" sz="3508" b="1" dirty="0">
              <a:solidFill>
                <a:srgbClr val="3F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1E1558-747F-5C16-ED59-F7B8FFADE2C2}"/>
              </a:ext>
            </a:extLst>
          </p:cNvPr>
          <p:cNvSpPr txBox="1"/>
          <p:nvPr/>
        </p:nvSpPr>
        <p:spPr>
          <a:xfrm>
            <a:off x="519787" y="1369996"/>
            <a:ext cx="10693400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3508" b="1" dirty="0">
                <a:solidFill>
                  <a:srgbClr val="40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BIM Leader Diploma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0A8B944-80FA-4957-23B9-0B36800B5B38}"/>
              </a:ext>
            </a:extLst>
          </p:cNvPr>
          <p:cNvSpPr/>
          <p:nvPr/>
        </p:nvSpPr>
        <p:spPr>
          <a:xfrm>
            <a:off x="-5569" y="3280172"/>
            <a:ext cx="10693400" cy="1867168"/>
          </a:xfrm>
          <a:prstGeom prst="rect">
            <a:avLst/>
          </a:prstGeom>
          <a:solidFill>
            <a:srgbClr val="4E4378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744FF93-9254-8B4C-85F6-B70774A29B88}"/>
              </a:ext>
            </a:extLst>
          </p:cNvPr>
          <p:cNvSpPr txBox="1"/>
          <p:nvPr/>
        </p:nvSpPr>
        <p:spPr>
          <a:xfrm>
            <a:off x="4143693" y="3903954"/>
            <a:ext cx="6544138" cy="11719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Y" sz="350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إدارة البيانات والمعلومات الرقمية</a:t>
            </a:r>
            <a:endParaRPr lang="en-GB" sz="350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Slide Number Placeholder 14">
            <a:extLst>
              <a:ext uri="{FF2B5EF4-FFF2-40B4-BE49-F238E27FC236}">
                <a16:creationId xmlns:a16="http://schemas.microsoft.com/office/drawing/2014/main" id="{27CA0E63-FD97-001B-C1F4-3922B4EEE115}"/>
              </a:ext>
            </a:extLst>
          </p:cNvPr>
          <p:cNvSpPr txBox="1">
            <a:spLocks/>
          </p:cNvSpPr>
          <p:nvPr/>
        </p:nvSpPr>
        <p:spPr>
          <a:xfrm>
            <a:off x="9604567" y="6315538"/>
            <a:ext cx="430243" cy="32024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AA93764-4AC4-49F2-8BED-906D38DDDBC7}" type="slidenum">
              <a:rPr lang="en-GB" sz="2807" b="1">
                <a:solidFill>
                  <a:srgbClr val="3F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2</a:t>
            </a:fld>
            <a:endParaRPr lang="en-GB" sz="1053" b="1" dirty="0">
              <a:solidFill>
                <a:srgbClr val="3F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2AD6B06-8628-74B2-4D10-5189D0B059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1397" y="-568710"/>
            <a:ext cx="2525759" cy="252575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7180" y="883920"/>
            <a:ext cx="9808463" cy="558088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58821-A282-4435-AAAC-9F33D6EFB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65" dirty="0"/>
              <a:t>BIM</a:t>
            </a:r>
            <a:r>
              <a:rPr sz="3150" spc="-125" dirty="0"/>
              <a:t> </a:t>
            </a:r>
            <a:r>
              <a:rPr sz="3150" spc="-180" dirty="0"/>
              <a:t>EXECUTION</a:t>
            </a:r>
            <a:r>
              <a:rPr sz="3150" spc="-135" dirty="0"/>
              <a:t> </a:t>
            </a:r>
            <a:r>
              <a:rPr sz="3150" spc="-60" dirty="0"/>
              <a:t>PLAN</a:t>
            </a:r>
            <a:r>
              <a:rPr sz="3150" spc="-85" dirty="0"/>
              <a:t> </a:t>
            </a:r>
            <a:r>
              <a:rPr sz="3150" spc="-10" dirty="0"/>
              <a:t>(BEP)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333" y="2619211"/>
            <a:ext cx="4624070" cy="1019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5200"/>
              </a:lnSpc>
              <a:spcBef>
                <a:spcPts val="100"/>
              </a:spcBef>
            </a:pPr>
            <a:r>
              <a:rPr sz="2100" b="1" spc="-45" dirty="0">
                <a:latin typeface="Arial"/>
                <a:cs typeface="Arial"/>
              </a:rPr>
              <a:t>How</a:t>
            </a:r>
            <a:r>
              <a:rPr sz="2100" b="1" spc="-70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will</a:t>
            </a:r>
            <a:r>
              <a:rPr sz="2100" b="1" spc="-85" dirty="0">
                <a:latin typeface="Arial"/>
                <a:cs typeface="Arial"/>
              </a:rPr>
              <a:t> </a:t>
            </a:r>
            <a:r>
              <a:rPr sz="2100" b="1" spc="-30" dirty="0">
                <a:latin typeface="Arial"/>
                <a:cs typeface="Arial"/>
              </a:rPr>
              <a:t>the</a:t>
            </a:r>
            <a:r>
              <a:rPr sz="2100" b="1" spc="-90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appointed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party</a:t>
            </a:r>
            <a:r>
              <a:rPr sz="2100" b="1" spc="-65" dirty="0">
                <a:latin typeface="Arial"/>
                <a:cs typeface="Arial"/>
              </a:rPr>
              <a:t> </a:t>
            </a:r>
            <a:r>
              <a:rPr sz="2100" b="1" spc="-135" dirty="0">
                <a:latin typeface="Arial"/>
                <a:cs typeface="Arial"/>
              </a:rPr>
              <a:t>execute? </a:t>
            </a:r>
            <a:r>
              <a:rPr sz="2100" b="1" spc="-145" dirty="0">
                <a:latin typeface="Arial"/>
                <a:cs typeface="Arial"/>
              </a:rPr>
              <a:t>The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Plan</a:t>
            </a:r>
            <a:r>
              <a:rPr sz="2100" b="1" spc="-14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to</a:t>
            </a:r>
            <a:r>
              <a:rPr sz="2100" b="1" spc="-125" dirty="0">
                <a:latin typeface="Arial"/>
                <a:cs typeface="Arial"/>
              </a:rPr>
              <a:t> </a:t>
            </a:r>
            <a:r>
              <a:rPr sz="2100" b="1" spc="-55" dirty="0">
                <a:latin typeface="Arial"/>
                <a:cs typeface="Arial"/>
              </a:rPr>
              <a:t>deliver</a:t>
            </a:r>
            <a:r>
              <a:rPr sz="2100" b="1" spc="-95" dirty="0">
                <a:latin typeface="Arial"/>
                <a:cs typeface="Arial"/>
              </a:rPr>
              <a:t> </a:t>
            </a:r>
            <a:r>
              <a:rPr sz="2100" b="1" spc="-50" dirty="0">
                <a:latin typeface="Arial"/>
                <a:cs typeface="Arial"/>
              </a:rPr>
              <a:t>BIM</a:t>
            </a:r>
            <a:r>
              <a:rPr sz="2100" b="1" spc="-95" dirty="0">
                <a:latin typeface="Arial"/>
                <a:cs typeface="Arial"/>
              </a:rPr>
              <a:t> </a:t>
            </a:r>
            <a:r>
              <a:rPr sz="2100" b="1" spc="-180" dirty="0">
                <a:latin typeface="Arial"/>
                <a:cs typeface="Arial"/>
              </a:rPr>
              <a:t>as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45" dirty="0">
                <a:latin typeface="Arial"/>
                <a:cs typeface="Arial"/>
              </a:rPr>
              <a:t>per</a:t>
            </a:r>
            <a:r>
              <a:rPr sz="2100" b="1" spc="-100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the</a:t>
            </a:r>
            <a:r>
              <a:rPr sz="2100" b="1" spc="-85" dirty="0">
                <a:latin typeface="Arial"/>
                <a:cs typeface="Arial"/>
              </a:rPr>
              <a:t> </a:t>
            </a:r>
            <a:r>
              <a:rPr sz="2100" b="1" spc="-25" dirty="0">
                <a:latin typeface="Arial"/>
                <a:cs typeface="Arial"/>
              </a:rPr>
              <a:t>EIR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97FEE1-B512-4CFC-881C-2716130D885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5"/>
              </a:spcBef>
            </a:pPr>
            <a:r>
              <a:rPr sz="3150" spc="-65" dirty="0"/>
              <a:t>BIM</a:t>
            </a:r>
            <a:r>
              <a:rPr sz="3150" spc="-125" dirty="0"/>
              <a:t> </a:t>
            </a:r>
            <a:r>
              <a:rPr sz="3150" spc="-180" dirty="0"/>
              <a:t>EXECUTION</a:t>
            </a:r>
            <a:r>
              <a:rPr sz="3150" spc="-135" dirty="0"/>
              <a:t> </a:t>
            </a:r>
            <a:r>
              <a:rPr sz="3150" spc="-60" dirty="0"/>
              <a:t>PLAN</a:t>
            </a:r>
            <a:r>
              <a:rPr sz="3150" spc="-85" dirty="0"/>
              <a:t> </a:t>
            </a:r>
            <a:r>
              <a:rPr sz="3150" spc="-10" dirty="0"/>
              <a:t>(BEP)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310" y="2643955"/>
            <a:ext cx="3122295" cy="35032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413384" indent="-400685">
              <a:lnSpc>
                <a:spcPct val="100000"/>
              </a:lnSpc>
              <a:spcBef>
                <a:spcPts val="635"/>
              </a:spcBef>
              <a:buSzPct val="126315"/>
              <a:buAutoNum type="arabicPeriod"/>
              <a:tabLst>
                <a:tab pos="413384" algn="l"/>
              </a:tabLst>
            </a:pPr>
            <a:r>
              <a:rPr sz="1900" b="1" spc="-70" dirty="0">
                <a:latin typeface="Arial"/>
                <a:cs typeface="Arial"/>
              </a:rPr>
              <a:t>Project</a:t>
            </a:r>
            <a:r>
              <a:rPr sz="1900" b="1" spc="-20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Information</a:t>
            </a:r>
            <a:endParaRPr sz="1900">
              <a:latin typeface="Arial"/>
              <a:cs typeface="Arial"/>
            </a:endParaRPr>
          </a:p>
          <a:p>
            <a:pPr marL="413384" indent="-400685">
              <a:lnSpc>
                <a:spcPct val="100000"/>
              </a:lnSpc>
              <a:spcBef>
                <a:spcPts val="540"/>
              </a:spcBef>
              <a:buSzPct val="126315"/>
              <a:buAutoNum type="arabicPeriod"/>
              <a:tabLst>
                <a:tab pos="413384" algn="l"/>
              </a:tabLst>
            </a:pPr>
            <a:r>
              <a:rPr sz="1900" b="1" spc="-50" dirty="0">
                <a:latin typeface="Arial"/>
                <a:cs typeface="Arial"/>
              </a:rPr>
              <a:t>References/Standards</a:t>
            </a:r>
            <a:endParaRPr sz="1900">
              <a:latin typeface="Arial"/>
              <a:cs typeface="Arial"/>
            </a:endParaRPr>
          </a:p>
          <a:p>
            <a:pPr marL="413384" indent="-400685">
              <a:lnSpc>
                <a:spcPct val="100000"/>
              </a:lnSpc>
              <a:spcBef>
                <a:spcPts val="555"/>
              </a:spcBef>
              <a:buSzPct val="126315"/>
              <a:buAutoNum type="arabicPeriod"/>
              <a:tabLst>
                <a:tab pos="413384" algn="l"/>
              </a:tabLst>
            </a:pPr>
            <a:r>
              <a:rPr sz="1900" b="1" spc="-40" dirty="0">
                <a:latin typeface="Arial"/>
                <a:cs typeface="Arial"/>
              </a:rPr>
              <a:t>BIM</a:t>
            </a:r>
            <a:r>
              <a:rPr sz="1900" b="1" spc="-90" dirty="0">
                <a:latin typeface="Arial"/>
                <a:cs typeface="Arial"/>
              </a:rPr>
              <a:t> </a:t>
            </a:r>
            <a:r>
              <a:rPr sz="1900" b="1" spc="-50" dirty="0">
                <a:latin typeface="Arial"/>
                <a:cs typeface="Arial"/>
              </a:rPr>
              <a:t>Team</a:t>
            </a:r>
            <a:r>
              <a:rPr sz="1900" b="1" spc="-55" dirty="0">
                <a:latin typeface="Arial"/>
                <a:cs typeface="Arial"/>
              </a:rPr>
              <a:t> </a:t>
            </a:r>
            <a:r>
              <a:rPr sz="1900" b="1" spc="110" dirty="0">
                <a:latin typeface="Arial"/>
                <a:cs typeface="Arial"/>
              </a:rPr>
              <a:t>/</a:t>
            </a:r>
            <a:r>
              <a:rPr sz="1900" b="1" spc="-50" dirty="0">
                <a:latin typeface="Arial"/>
                <a:cs typeface="Arial"/>
              </a:rPr>
              <a:t> </a:t>
            </a:r>
            <a:r>
              <a:rPr sz="1900" b="1" spc="-80" dirty="0">
                <a:latin typeface="Arial"/>
                <a:cs typeface="Arial"/>
              </a:rPr>
              <a:t>Stakeholders</a:t>
            </a:r>
            <a:endParaRPr sz="1900">
              <a:latin typeface="Arial"/>
              <a:cs typeface="Arial"/>
            </a:endParaRPr>
          </a:p>
          <a:p>
            <a:pPr marL="413384" indent="-400685">
              <a:lnSpc>
                <a:spcPct val="100000"/>
              </a:lnSpc>
              <a:spcBef>
                <a:spcPts val="540"/>
              </a:spcBef>
              <a:buSzPct val="126315"/>
              <a:buAutoNum type="arabicPeriod"/>
              <a:tabLst>
                <a:tab pos="413384" algn="l"/>
              </a:tabLst>
            </a:pPr>
            <a:r>
              <a:rPr sz="1900" b="1" spc="-40" dirty="0">
                <a:latin typeface="Arial"/>
                <a:cs typeface="Arial"/>
              </a:rPr>
              <a:t>BIM</a:t>
            </a:r>
            <a:r>
              <a:rPr sz="1900" b="1" spc="-85" dirty="0">
                <a:latin typeface="Arial"/>
                <a:cs typeface="Arial"/>
              </a:rPr>
              <a:t> </a:t>
            </a:r>
            <a:r>
              <a:rPr sz="1900" b="1" spc="-20" dirty="0">
                <a:latin typeface="Arial"/>
                <a:cs typeface="Arial"/>
              </a:rPr>
              <a:t>Uses</a:t>
            </a:r>
            <a:endParaRPr sz="1900">
              <a:latin typeface="Arial"/>
              <a:cs typeface="Arial"/>
            </a:endParaRPr>
          </a:p>
          <a:p>
            <a:pPr marL="413384" indent="-400685">
              <a:lnSpc>
                <a:spcPct val="100000"/>
              </a:lnSpc>
              <a:spcBef>
                <a:spcPts val="540"/>
              </a:spcBef>
              <a:buSzPct val="126315"/>
              <a:buAutoNum type="arabicPeriod"/>
              <a:tabLst>
                <a:tab pos="413384" algn="l"/>
              </a:tabLst>
            </a:pPr>
            <a:r>
              <a:rPr sz="1900" b="1" spc="-20" dirty="0">
                <a:latin typeface="Arial"/>
                <a:cs typeface="Arial"/>
              </a:rPr>
              <a:t>MIDP</a:t>
            </a:r>
            <a:endParaRPr sz="1900">
              <a:latin typeface="Arial"/>
              <a:cs typeface="Arial"/>
            </a:endParaRPr>
          </a:p>
          <a:p>
            <a:pPr marL="413384" indent="-400685">
              <a:lnSpc>
                <a:spcPct val="100000"/>
              </a:lnSpc>
              <a:spcBef>
                <a:spcPts val="540"/>
              </a:spcBef>
              <a:buSzPct val="126315"/>
              <a:buAutoNum type="arabicPeriod"/>
              <a:tabLst>
                <a:tab pos="413384" algn="l"/>
              </a:tabLst>
            </a:pPr>
            <a:r>
              <a:rPr sz="1900" b="1" spc="-40" dirty="0">
                <a:latin typeface="Arial"/>
                <a:cs typeface="Arial"/>
              </a:rPr>
              <a:t>Federation</a:t>
            </a:r>
            <a:r>
              <a:rPr sz="1900" b="1" spc="-6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Strategy</a:t>
            </a:r>
            <a:endParaRPr sz="1900">
              <a:latin typeface="Arial"/>
              <a:cs typeface="Arial"/>
            </a:endParaRPr>
          </a:p>
          <a:p>
            <a:pPr marL="413384" indent="-400685">
              <a:lnSpc>
                <a:spcPct val="100000"/>
              </a:lnSpc>
              <a:spcBef>
                <a:spcPts val="540"/>
              </a:spcBef>
              <a:buSzPct val="126315"/>
              <a:buAutoNum type="arabicPeriod"/>
              <a:tabLst>
                <a:tab pos="413384" algn="l"/>
              </a:tabLst>
            </a:pPr>
            <a:r>
              <a:rPr sz="1900" b="1" spc="-20" dirty="0">
                <a:latin typeface="Arial"/>
                <a:cs typeface="Arial"/>
              </a:rPr>
              <a:t>LOIN</a:t>
            </a:r>
            <a:endParaRPr sz="1900">
              <a:latin typeface="Arial"/>
              <a:cs typeface="Arial"/>
            </a:endParaRPr>
          </a:p>
          <a:p>
            <a:pPr marL="413384" indent="-400685">
              <a:lnSpc>
                <a:spcPct val="100000"/>
              </a:lnSpc>
              <a:spcBef>
                <a:spcPts val="550"/>
              </a:spcBef>
              <a:buSzPct val="126315"/>
              <a:buAutoNum type="arabicPeriod"/>
              <a:tabLst>
                <a:tab pos="413384" algn="l"/>
              </a:tabLst>
            </a:pPr>
            <a:r>
              <a:rPr sz="1900" b="1" spc="-125" dirty="0">
                <a:latin typeface="Arial"/>
                <a:cs typeface="Arial"/>
              </a:rPr>
              <a:t>Clash</a:t>
            </a:r>
            <a:r>
              <a:rPr sz="1900" b="1" spc="-1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Matrix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5516" y="2643955"/>
            <a:ext cx="2673350" cy="306768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413384" indent="-400685">
              <a:lnSpc>
                <a:spcPct val="100000"/>
              </a:lnSpc>
              <a:spcBef>
                <a:spcPts val="635"/>
              </a:spcBef>
              <a:buSzPct val="118421"/>
              <a:buAutoNum type="arabicPeriod" startAt="9"/>
              <a:tabLst>
                <a:tab pos="413384" algn="l"/>
              </a:tabLst>
            </a:pPr>
            <a:r>
              <a:rPr sz="1900" b="1" dirty="0">
                <a:latin typeface="Arial"/>
                <a:cs typeface="Arial"/>
              </a:rPr>
              <a:t>Naming</a:t>
            </a:r>
            <a:r>
              <a:rPr sz="1900" b="1" spc="-110" dirty="0">
                <a:latin typeface="Arial"/>
                <a:cs typeface="Arial"/>
              </a:rPr>
              <a:t> </a:t>
            </a:r>
            <a:r>
              <a:rPr sz="1900" b="1" spc="-20" dirty="0">
                <a:latin typeface="Arial"/>
                <a:cs typeface="Arial"/>
              </a:rPr>
              <a:t>Convention</a:t>
            </a:r>
            <a:endParaRPr sz="1900">
              <a:latin typeface="Arial"/>
              <a:cs typeface="Arial"/>
            </a:endParaRPr>
          </a:p>
          <a:p>
            <a:pPr marL="412115" indent="-409575">
              <a:lnSpc>
                <a:spcPct val="100000"/>
              </a:lnSpc>
              <a:spcBef>
                <a:spcPts val="540"/>
              </a:spcBef>
              <a:buSzPct val="118421"/>
              <a:buAutoNum type="arabicPeriod" startAt="9"/>
              <a:tabLst>
                <a:tab pos="412115" algn="l"/>
              </a:tabLst>
            </a:pPr>
            <a:r>
              <a:rPr sz="1900" b="1" spc="-10" dirty="0">
                <a:latin typeface="Arial"/>
                <a:cs typeface="Arial"/>
              </a:rPr>
              <a:t>Software</a:t>
            </a:r>
            <a:endParaRPr sz="1900">
              <a:latin typeface="Arial"/>
              <a:cs typeface="Arial"/>
            </a:endParaRPr>
          </a:p>
          <a:p>
            <a:pPr marL="411480" indent="-409575">
              <a:lnSpc>
                <a:spcPct val="100000"/>
              </a:lnSpc>
              <a:spcBef>
                <a:spcPts val="555"/>
              </a:spcBef>
              <a:buSzPct val="118421"/>
              <a:buAutoNum type="arabicPeriod" startAt="9"/>
              <a:tabLst>
                <a:tab pos="411480" algn="l"/>
              </a:tabLst>
            </a:pPr>
            <a:r>
              <a:rPr sz="1900" b="1" spc="-10" dirty="0">
                <a:latin typeface="Arial"/>
                <a:cs typeface="Arial"/>
              </a:rPr>
              <a:t>Meetings</a:t>
            </a:r>
            <a:endParaRPr sz="1900">
              <a:latin typeface="Arial"/>
              <a:cs typeface="Arial"/>
            </a:endParaRPr>
          </a:p>
          <a:p>
            <a:pPr marL="412115" indent="-409575">
              <a:lnSpc>
                <a:spcPct val="100000"/>
              </a:lnSpc>
              <a:spcBef>
                <a:spcPts val="540"/>
              </a:spcBef>
              <a:buSzPct val="118421"/>
              <a:buAutoNum type="arabicPeriod" startAt="9"/>
              <a:tabLst>
                <a:tab pos="412115" algn="l"/>
              </a:tabLst>
            </a:pPr>
            <a:r>
              <a:rPr sz="1900" b="1" spc="-110" dirty="0">
                <a:latin typeface="Arial"/>
                <a:cs typeface="Arial"/>
              </a:rPr>
              <a:t>Shared</a:t>
            </a:r>
            <a:r>
              <a:rPr sz="1900" b="1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Coordinates</a:t>
            </a:r>
            <a:endParaRPr sz="1900">
              <a:latin typeface="Arial"/>
              <a:cs typeface="Arial"/>
            </a:endParaRPr>
          </a:p>
          <a:p>
            <a:pPr marL="412115" indent="-409575">
              <a:lnSpc>
                <a:spcPct val="100000"/>
              </a:lnSpc>
              <a:spcBef>
                <a:spcPts val="540"/>
              </a:spcBef>
              <a:buSzPct val="118421"/>
              <a:buAutoNum type="arabicPeriod" startAt="9"/>
              <a:tabLst>
                <a:tab pos="412115" algn="l"/>
              </a:tabLst>
            </a:pPr>
            <a:r>
              <a:rPr sz="1900" b="1" spc="-30" dirty="0">
                <a:latin typeface="Arial"/>
                <a:cs typeface="Arial"/>
              </a:rPr>
              <a:t>Checking/Validation</a:t>
            </a:r>
            <a:endParaRPr sz="1900">
              <a:latin typeface="Arial"/>
              <a:cs typeface="Arial"/>
            </a:endParaRPr>
          </a:p>
          <a:p>
            <a:pPr marL="411480" indent="-409575">
              <a:lnSpc>
                <a:spcPct val="100000"/>
              </a:lnSpc>
              <a:spcBef>
                <a:spcPts val="540"/>
              </a:spcBef>
              <a:buSzPct val="118421"/>
              <a:buAutoNum type="arabicPeriod" startAt="9"/>
              <a:tabLst>
                <a:tab pos="411480" algn="l"/>
              </a:tabLst>
            </a:pPr>
            <a:r>
              <a:rPr sz="1900" b="1" spc="-10" dirty="0">
                <a:latin typeface="Arial"/>
                <a:cs typeface="Arial"/>
              </a:rPr>
              <a:t>QA/QC</a:t>
            </a:r>
            <a:endParaRPr sz="1900">
              <a:latin typeface="Arial"/>
              <a:cs typeface="Arial"/>
            </a:endParaRPr>
          </a:p>
          <a:p>
            <a:pPr marL="411480" indent="-409575">
              <a:lnSpc>
                <a:spcPct val="100000"/>
              </a:lnSpc>
              <a:spcBef>
                <a:spcPts val="540"/>
              </a:spcBef>
              <a:buSzPct val="118421"/>
              <a:buAutoNum type="arabicPeriod" startAt="9"/>
              <a:tabLst>
                <a:tab pos="411480" algn="l"/>
              </a:tabLst>
            </a:pPr>
            <a:r>
              <a:rPr sz="1900" b="1" spc="-40" dirty="0">
                <a:latin typeface="Arial"/>
                <a:cs typeface="Arial"/>
              </a:rPr>
              <a:t>BIM</a:t>
            </a:r>
            <a:r>
              <a:rPr sz="1900" b="1" spc="-90" dirty="0">
                <a:latin typeface="Arial"/>
                <a:cs typeface="Arial"/>
              </a:rPr>
              <a:t> </a:t>
            </a:r>
            <a:r>
              <a:rPr sz="1900" b="1" spc="-35" dirty="0">
                <a:latin typeface="Arial"/>
                <a:cs typeface="Arial"/>
              </a:rPr>
              <a:t>view</a:t>
            </a:r>
            <a:r>
              <a:rPr sz="1900" b="1" spc="-6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Template</a:t>
            </a:r>
            <a:endParaRPr sz="19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49223" y="2926080"/>
            <a:ext cx="216535" cy="125095"/>
            <a:chOff x="649223" y="2926080"/>
            <a:chExt cx="216535" cy="125095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224" y="2926080"/>
              <a:ext cx="216407" cy="1249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50747" y="2930651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19" h="119380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649223" y="3358896"/>
            <a:ext cx="216535" cy="128270"/>
            <a:chOff x="649223" y="3358896"/>
            <a:chExt cx="216535" cy="12827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9224" y="3358896"/>
              <a:ext cx="216407" cy="12801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650747" y="3363467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19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" name="object 11"/>
          <p:cNvGrpSpPr/>
          <p:nvPr/>
        </p:nvGrpSpPr>
        <p:grpSpPr>
          <a:xfrm>
            <a:off x="649223" y="3787140"/>
            <a:ext cx="216535" cy="128270"/>
            <a:chOff x="649223" y="3787140"/>
            <a:chExt cx="216535" cy="128270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224" y="3787140"/>
              <a:ext cx="216407" cy="128015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650747" y="3790188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19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1"/>
                  </a:lnTo>
                  <a:lnTo>
                    <a:pt x="0" y="11887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649223" y="4215384"/>
            <a:ext cx="216535" cy="123825"/>
            <a:chOff x="649223" y="4215384"/>
            <a:chExt cx="216535" cy="123825"/>
          </a:xfrm>
        </p:grpSpPr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224" y="4215384"/>
              <a:ext cx="216407" cy="123443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650747" y="4216908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19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49223" y="4639055"/>
            <a:ext cx="216535" cy="128270"/>
            <a:chOff x="649223" y="4639055"/>
            <a:chExt cx="216535" cy="128270"/>
          </a:xfrm>
        </p:grpSpPr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224" y="4639055"/>
              <a:ext cx="216407" cy="128016"/>
            </a:xfrm>
            <a:prstGeom prst="rect">
              <a:avLst/>
            </a:prstGeom>
          </p:spPr>
        </p:pic>
        <p:sp>
          <p:nvSpPr>
            <p:cNvPr id="19" name="object 19"/>
            <p:cNvSpPr/>
            <p:nvPr/>
          </p:nvSpPr>
          <p:spPr>
            <a:xfrm>
              <a:off x="650747" y="4643627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19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649223" y="5067300"/>
            <a:ext cx="216535" cy="125095"/>
            <a:chOff x="649223" y="5067300"/>
            <a:chExt cx="216535" cy="125095"/>
          </a:xfrm>
        </p:grpSpPr>
        <p:pic>
          <p:nvPicPr>
            <p:cNvPr id="21" name="object 2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9224" y="5067300"/>
              <a:ext cx="216407" cy="124967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650747" y="5070348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19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1"/>
                  </a:lnTo>
                  <a:lnTo>
                    <a:pt x="0" y="11887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649223" y="5436107"/>
            <a:ext cx="216535" cy="125095"/>
            <a:chOff x="649223" y="5436107"/>
            <a:chExt cx="216535" cy="125095"/>
          </a:xfrm>
        </p:grpSpPr>
        <p:pic>
          <p:nvPicPr>
            <p:cNvPr id="24" name="object 2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9224" y="5436107"/>
              <a:ext cx="216407" cy="124967"/>
            </a:xfrm>
            <a:prstGeom prst="rect">
              <a:avLst/>
            </a:prstGeom>
          </p:spPr>
        </p:pic>
        <p:sp>
          <p:nvSpPr>
            <p:cNvPr id="25" name="object 25"/>
            <p:cNvSpPr/>
            <p:nvPr/>
          </p:nvSpPr>
          <p:spPr>
            <a:xfrm>
              <a:off x="650747" y="5439155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19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6" name="object 26"/>
          <p:cNvGrpSpPr/>
          <p:nvPr/>
        </p:nvGrpSpPr>
        <p:grpSpPr>
          <a:xfrm>
            <a:off x="649223" y="5861304"/>
            <a:ext cx="216535" cy="123825"/>
            <a:chOff x="649223" y="5861304"/>
            <a:chExt cx="216535" cy="123825"/>
          </a:xfrm>
        </p:grpSpPr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224" y="5861304"/>
              <a:ext cx="216407" cy="123443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650747" y="5862828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19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1"/>
                  </a:lnTo>
                  <a:lnTo>
                    <a:pt x="0" y="11887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9" name="object 29"/>
          <p:cNvGrpSpPr/>
          <p:nvPr/>
        </p:nvGrpSpPr>
        <p:grpSpPr>
          <a:xfrm>
            <a:off x="4677155" y="2964180"/>
            <a:ext cx="215265" cy="128270"/>
            <a:chOff x="4677155" y="2964180"/>
            <a:chExt cx="215265" cy="128270"/>
          </a:xfrm>
        </p:grpSpPr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677155" y="2964180"/>
              <a:ext cx="214883" cy="12801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678680" y="2968751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20" h="119380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2" name="object 32"/>
          <p:cNvGrpSpPr/>
          <p:nvPr/>
        </p:nvGrpSpPr>
        <p:grpSpPr>
          <a:xfrm>
            <a:off x="4677155" y="3392423"/>
            <a:ext cx="215265" cy="123825"/>
            <a:chOff x="4677155" y="3392423"/>
            <a:chExt cx="215265" cy="123825"/>
          </a:xfrm>
        </p:grpSpPr>
        <p:pic>
          <p:nvPicPr>
            <p:cNvPr id="33" name="object 3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677155" y="3392423"/>
              <a:ext cx="214883" cy="123443"/>
            </a:xfrm>
            <a:prstGeom prst="rect">
              <a:avLst/>
            </a:prstGeom>
          </p:spPr>
        </p:pic>
        <p:sp>
          <p:nvSpPr>
            <p:cNvPr id="34" name="object 34"/>
            <p:cNvSpPr/>
            <p:nvPr/>
          </p:nvSpPr>
          <p:spPr>
            <a:xfrm>
              <a:off x="4678680" y="3395472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20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1"/>
                  </a:lnTo>
                  <a:lnTo>
                    <a:pt x="0" y="11887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5" name="object 35"/>
          <p:cNvGrpSpPr/>
          <p:nvPr/>
        </p:nvGrpSpPr>
        <p:grpSpPr>
          <a:xfrm>
            <a:off x="4677155" y="3820667"/>
            <a:ext cx="215265" cy="123825"/>
            <a:chOff x="4677155" y="3820667"/>
            <a:chExt cx="215265" cy="123825"/>
          </a:xfrm>
        </p:grpSpPr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677155" y="3820667"/>
              <a:ext cx="214883" cy="123443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4678680" y="3822191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20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8" name="object 38"/>
          <p:cNvGrpSpPr/>
          <p:nvPr/>
        </p:nvGrpSpPr>
        <p:grpSpPr>
          <a:xfrm>
            <a:off x="4677155" y="4244340"/>
            <a:ext cx="215265" cy="128270"/>
            <a:chOff x="4677155" y="4244340"/>
            <a:chExt cx="215265" cy="128270"/>
          </a:xfrm>
        </p:grpSpPr>
        <p:pic>
          <p:nvPicPr>
            <p:cNvPr id="39" name="object 39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677155" y="4244340"/>
              <a:ext cx="214883" cy="128015"/>
            </a:xfrm>
            <a:prstGeom prst="rect">
              <a:avLst/>
            </a:prstGeom>
          </p:spPr>
        </p:pic>
        <p:sp>
          <p:nvSpPr>
            <p:cNvPr id="40" name="object 40"/>
            <p:cNvSpPr/>
            <p:nvPr/>
          </p:nvSpPr>
          <p:spPr>
            <a:xfrm>
              <a:off x="4678680" y="4248911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20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1" name="object 41"/>
          <p:cNvGrpSpPr/>
          <p:nvPr/>
        </p:nvGrpSpPr>
        <p:grpSpPr>
          <a:xfrm>
            <a:off x="4677155" y="4672584"/>
            <a:ext cx="215265" cy="123825"/>
            <a:chOff x="4677155" y="4672584"/>
            <a:chExt cx="215265" cy="123825"/>
          </a:xfrm>
        </p:grpSpPr>
        <p:pic>
          <p:nvPicPr>
            <p:cNvPr id="42" name="object 42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677155" y="4672584"/>
              <a:ext cx="214883" cy="123443"/>
            </a:xfrm>
            <a:prstGeom prst="rect">
              <a:avLst/>
            </a:prstGeom>
          </p:spPr>
        </p:pic>
        <p:sp>
          <p:nvSpPr>
            <p:cNvPr id="43" name="object 43"/>
            <p:cNvSpPr/>
            <p:nvPr/>
          </p:nvSpPr>
          <p:spPr>
            <a:xfrm>
              <a:off x="4678680" y="4675632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20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1"/>
                  </a:lnTo>
                  <a:lnTo>
                    <a:pt x="0" y="11887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4" name="object 44"/>
          <p:cNvGrpSpPr/>
          <p:nvPr/>
        </p:nvGrpSpPr>
        <p:grpSpPr>
          <a:xfrm>
            <a:off x="4677155" y="5038344"/>
            <a:ext cx="215265" cy="128270"/>
            <a:chOff x="4677155" y="5038344"/>
            <a:chExt cx="215265" cy="128270"/>
          </a:xfrm>
        </p:grpSpPr>
        <p:pic>
          <p:nvPicPr>
            <p:cNvPr id="45" name="object 4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77155" y="5038344"/>
              <a:ext cx="214883" cy="128016"/>
            </a:xfrm>
            <a:prstGeom prst="rect">
              <a:avLst/>
            </a:prstGeom>
          </p:spPr>
        </p:pic>
        <p:sp>
          <p:nvSpPr>
            <p:cNvPr id="46" name="object 46"/>
            <p:cNvSpPr/>
            <p:nvPr/>
          </p:nvSpPr>
          <p:spPr>
            <a:xfrm>
              <a:off x="4678680" y="5044439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20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2"/>
                  </a:lnTo>
                  <a:lnTo>
                    <a:pt x="0" y="118872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7" name="object 47"/>
          <p:cNvGrpSpPr/>
          <p:nvPr/>
        </p:nvGrpSpPr>
        <p:grpSpPr>
          <a:xfrm>
            <a:off x="4677155" y="5478780"/>
            <a:ext cx="215265" cy="125095"/>
            <a:chOff x="4677155" y="5478780"/>
            <a:chExt cx="215265" cy="125095"/>
          </a:xfrm>
        </p:grpSpPr>
        <p:pic>
          <p:nvPicPr>
            <p:cNvPr id="48" name="object 4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677155" y="5478780"/>
              <a:ext cx="214883" cy="124967"/>
            </a:xfrm>
            <a:prstGeom prst="rect">
              <a:avLst/>
            </a:prstGeom>
          </p:spPr>
        </p:pic>
        <p:sp>
          <p:nvSpPr>
            <p:cNvPr id="49" name="object 49"/>
            <p:cNvSpPr/>
            <p:nvPr/>
          </p:nvSpPr>
          <p:spPr>
            <a:xfrm>
              <a:off x="4678680" y="5481828"/>
              <a:ext cx="210820" cy="119380"/>
            </a:xfrm>
            <a:custGeom>
              <a:avLst/>
              <a:gdLst/>
              <a:ahLst/>
              <a:cxnLst/>
              <a:rect l="l" t="t" r="r" b="b"/>
              <a:pathLst>
                <a:path w="210820" h="119379">
                  <a:moveTo>
                    <a:pt x="0" y="0"/>
                  </a:moveTo>
                  <a:lnTo>
                    <a:pt x="210312" y="0"/>
                  </a:lnTo>
                  <a:lnTo>
                    <a:pt x="210312" y="118871"/>
                  </a:lnTo>
                  <a:lnTo>
                    <a:pt x="0" y="118871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1" name="Slide Number Placeholder 50">
            <a:extLst>
              <a:ext uri="{FF2B5EF4-FFF2-40B4-BE49-F238E27FC236}">
                <a16:creationId xmlns:a16="http://schemas.microsoft.com/office/drawing/2014/main" id="{03B709B3-4403-4C4B-85FB-D8B53AC6660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57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2800" b="0" spc="-425" dirty="0">
                <a:latin typeface="Arial MT"/>
                <a:cs typeface="Arial MT"/>
              </a:rPr>
              <a:t>PROJECT</a:t>
            </a:r>
            <a:r>
              <a:rPr sz="2800" b="0" spc="40" dirty="0">
                <a:latin typeface="Arial MT"/>
                <a:cs typeface="Arial MT"/>
              </a:rPr>
              <a:t> </a:t>
            </a:r>
            <a:r>
              <a:rPr sz="2800" b="0" spc="-275" dirty="0">
                <a:latin typeface="Arial MT"/>
                <a:cs typeface="Arial MT"/>
              </a:rPr>
              <a:t>INFORMATION</a:t>
            </a:r>
            <a:endParaRPr sz="2800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627126" y="2530601"/>
          <a:ext cx="4846954" cy="34455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17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9560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100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Information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Description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7359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0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Owner: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1080"/>
                        </a:spcBef>
                      </a:pP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Bonyan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37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b="1" spc="-100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Number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G05-002-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2021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7970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b="1" spc="-100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Name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Wezig</a:t>
                      </a:r>
                      <a:r>
                        <a:rPr sz="12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7970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b="1" spc="-125" dirty="0">
                          <a:latin typeface="Arial"/>
                          <a:cs typeface="Arial"/>
                        </a:rPr>
                        <a:t>Work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Type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6860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b="1" spc="-105" dirty="0">
                          <a:latin typeface="Arial"/>
                          <a:cs typeface="Arial"/>
                        </a:rPr>
                        <a:t>Contract</a:t>
                      </a:r>
                      <a:r>
                        <a:rPr sz="12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Type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200" spc="-1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Lump</a:t>
                      </a:r>
                      <a:r>
                        <a:rPr sz="12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Sum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b="1" spc="-105" dirty="0">
                          <a:latin typeface="Arial"/>
                          <a:cs typeface="Arial"/>
                        </a:rPr>
                        <a:t>Contract</a:t>
                      </a:r>
                      <a:r>
                        <a:rPr sz="12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Number: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002-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2021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693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39370" marR="579120">
                        <a:lnSpc>
                          <a:spcPct val="109200"/>
                        </a:lnSpc>
                      </a:pPr>
                      <a:r>
                        <a:rPr sz="1200" b="1" spc="-75" dirty="0">
                          <a:latin typeface="Arial"/>
                          <a:cs typeface="Arial"/>
                        </a:rPr>
                        <a:t>Other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5" dirty="0">
                          <a:latin typeface="Arial"/>
                          <a:cs typeface="Arial"/>
                        </a:rPr>
                        <a:t>Project 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Information: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1460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 marR="142875">
                        <a:lnSpc>
                          <a:spcPct val="109200"/>
                        </a:lnSpc>
                        <a:spcBef>
                          <a:spcPts val="155"/>
                        </a:spcBef>
                      </a:pP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Wezig</a:t>
                      </a:r>
                      <a:r>
                        <a:rPr sz="12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Building</a:t>
                      </a:r>
                      <a:r>
                        <a:rPr sz="12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is</a:t>
                      </a:r>
                      <a:r>
                        <a:rPr sz="12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Mixed-</a:t>
                      </a:r>
                      <a:r>
                        <a:rPr sz="1200" spc="-1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use</a:t>
                      </a:r>
                      <a:r>
                        <a:rPr sz="12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12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12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 </a:t>
                      </a:r>
                      <a:r>
                        <a:rPr sz="12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one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Basement</a:t>
                      </a:r>
                      <a:r>
                        <a:rPr sz="12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12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G+9</a:t>
                      </a:r>
                      <a:r>
                        <a:rPr sz="12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12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12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cantilevered</a:t>
                      </a:r>
                      <a:r>
                        <a:rPr sz="12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first </a:t>
                      </a:r>
                      <a:r>
                        <a:rPr sz="12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floor.</a:t>
                      </a:r>
                      <a:r>
                        <a:rPr sz="12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Core</a:t>
                      </a:r>
                      <a:r>
                        <a:rPr sz="12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structure</a:t>
                      </a:r>
                      <a:r>
                        <a:rPr sz="12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12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curtain</a:t>
                      </a:r>
                      <a:r>
                        <a:rPr sz="12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wall</a:t>
                      </a:r>
                      <a:r>
                        <a:rPr sz="12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facade envelope.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96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7970"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Location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393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2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Barcelona,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Spain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61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94603" y="2702051"/>
            <a:ext cx="4860035" cy="311658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5ECDA-C3B4-4732-8D13-51A7BA357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2668"/>
            <a:ext cx="10692765" cy="601408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60137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" y="2683764"/>
              <a:ext cx="166115" cy="1645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07" y="4300727"/>
              <a:ext cx="167640" cy="164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783" y="779271"/>
              <a:ext cx="321564" cy="1587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0" y="2354580"/>
              <a:ext cx="167639" cy="1645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459" y="778002"/>
              <a:ext cx="324612" cy="12534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0060" y="774192"/>
              <a:ext cx="132587" cy="800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6636" y="2020824"/>
              <a:ext cx="167639" cy="1661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636" y="1566672"/>
              <a:ext cx="167639" cy="1661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3880" y="774192"/>
              <a:ext cx="370332" cy="4617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3731" y="1203960"/>
              <a:ext cx="128016" cy="1280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44" y="2354580"/>
              <a:ext cx="108204" cy="1097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3887724"/>
              <a:ext cx="121920" cy="4206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776" y="1987296"/>
              <a:ext cx="126492" cy="4160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9831" y="2397251"/>
              <a:ext cx="100584" cy="929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347" y="4861559"/>
              <a:ext cx="21335" cy="19141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6595" y="5200903"/>
              <a:ext cx="321564" cy="157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244" y="4704588"/>
              <a:ext cx="166115" cy="1661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710428"/>
              <a:ext cx="64008" cy="10652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3295" y="5042915"/>
              <a:ext cx="166116" cy="1645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2795" y="5531612"/>
              <a:ext cx="327660" cy="12471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9872" y="5986271"/>
              <a:ext cx="134111" cy="8000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8263" y="6326123"/>
              <a:ext cx="365760" cy="4526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66959" y="772668"/>
              <a:ext cx="574547" cy="15224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29443" y="5038344"/>
              <a:ext cx="531876" cy="1744979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37972" y="5376671"/>
            <a:ext cx="167640" cy="16459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37972" y="5829300"/>
            <a:ext cx="167640" cy="16611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20495" y="6230112"/>
            <a:ext cx="132587" cy="128016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069338" y="1695681"/>
            <a:ext cx="374142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0" spc="-415" dirty="0">
                <a:latin typeface="Arial MT"/>
                <a:cs typeface="Arial MT"/>
              </a:rPr>
              <a:t>REFERENCES/STANDARDS</a:t>
            </a:r>
            <a:endParaRPr sz="2800">
              <a:latin typeface="Arial MT"/>
              <a:cs typeface="Arial MT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514350" y="2338577"/>
          <a:ext cx="9798683" cy="41116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38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8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1619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50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4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Standard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77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Usage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778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800" b="1" spc="-60" dirty="0">
                          <a:latin typeface="Arial"/>
                          <a:cs typeface="Arial"/>
                        </a:rPr>
                        <a:t>M: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Mandatory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7780" marR="768350">
                        <a:lnSpc>
                          <a:spcPct val="105000"/>
                        </a:lnSpc>
                        <a:spcBef>
                          <a:spcPts val="10"/>
                        </a:spcBef>
                      </a:pPr>
                      <a:r>
                        <a:rPr sz="800" b="1" spc="-95" dirty="0">
                          <a:latin typeface="Arial"/>
                          <a:cs typeface="Arial"/>
                        </a:rPr>
                        <a:t>R: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Recommended 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N/A: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0" dirty="0">
                          <a:latin typeface="Arial"/>
                          <a:cs typeface="Arial"/>
                        </a:rPr>
                        <a:t>Not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0" dirty="0">
                          <a:latin typeface="Arial"/>
                          <a:cs typeface="Arial"/>
                        </a:rPr>
                        <a:t>Applicable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800" b="1" spc="-70" dirty="0">
                          <a:latin typeface="Arial"/>
                          <a:cs typeface="Arial"/>
                        </a:rPr>
                        <a:t>Discipline</a:t>
                      </a:r>
                      <a:r>
                        <a:rPr sz="8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Use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4485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950" b="1" spc="-80" dirty="0">
                          <a:latin typeface="Arial"/>
                          <a:cs typeface="Arial"/>
                        </a:rPr>
                        <a:t>ISO</a:t>
                      </a:r>
                      <a:r>
                        <a:rPr sz="9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19650-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1:2018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357505">
                        <a:lnSpc>
                          <a:spcPct val="106200"/>
                        </a:lnSpc>
                        <a:spcBef>
                          <a:spcPts val="185"/>
                        </a:spcBef>
                      </a:pP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Organization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digitization</a:t>
                      </a:r>
                      <a:r>
                        <a:rPr sz="8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about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buildings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civil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engineering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works,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including</a:t>
                      </a:r>
                      <a:r>
                        <a:rPr sz="800" spc="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modeling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(BIM)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management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using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modeling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Concepts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Principles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34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745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46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354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894"/>
                        </a:spcBef>
                      </a:pPr>
                      <a:r>
                        <a:rPr sz="950" b="1" spc="-80" dirty="0">
                          <a:latin typeface="Arial"/>
                          <a:cs typeface="Arial"/>
                        </a:rPr>
                        <a:t>ISO</a:t>
                      </a:r>
                      <a:r>
                        <a:rPr sz="95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19650-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2:2018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11366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357505">
                        <a:lnSpc>
                          <a:spcPct val="106200"/>
                        </a:lnSpc>
                        <a:spcBef>
                          <a:spcPts val="425"/>
                        </a:spcBef>
                      </a:pP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Organization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digitization</a:t>
                      </a:r>
                      <a:r>
                        <a:rPr sz="8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about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buildings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civil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engineering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works,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including</a:t>
                      </a:r>
                      <a:r>
                        <a:rPr sz="800" spc="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modeling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(BIM)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-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management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using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modeling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Delivery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phase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assets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50" b="1" spc="-200" dirty="0">
                          <a:latin typeface="Arial"/>
                          <a:cs typeface="Arial"/>
                        </a:rPr>
                        <a:t>BS</a:t>
                      </a:r>
                      <a:r>
                        <a:rPr sz="9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1192:2007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Collaborative</a:t>
                      </a:r>
                      <a:r>
                        <a:rPr sz="800" spc="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production</a:t>
                      </a:r>
                      <a:r>
                        <a:rPr sz="800" spc="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architectural,</a:t>
                      </a:r>
                      <a:r>
                        <a:rPr sz="8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engineering,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construction</a:t>
                      </a:r>
                      <a:r>
                        <a:rPr sz="800" spc="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Code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of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Practice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50" b="1" spc="-200" dirty="0">
                          <a:latin typeface="Arial"/>
                          <a:cs typeface="Arial"/>
                        </a:rPr>
                        <a:t>BS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1192-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4:2014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Collaborative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production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Part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4: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Fulfilling</a:t>
                      </a:r>
                      <a:r>
                        <a:rPr sz="8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Exchange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using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COBie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-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Code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Practice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50" b="1" spc="-200" dirty="0">
                          <a:latin typeface="Arial"/>
                          <a:cs typeface="Arial"/>
                        </a:rPr>
                        <a:t>BS</a:t>
                      </a:r>
                      <a:r>
                        <a:rPr sz="95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7000-</a:t>
                      </a:r>
                      <a:r>
                        <a:rPr sz="950" b="1" spc="-50" dirty="0">
                          <a:latin typeface="Arial"/>
                          <a:cs typeface="Arial"/>
                        </a:rPr>
                        <a:t>4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Managing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construction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50" b="1" spc="-130" dirty="0">
                          <a:latin typeface="Arial"/>
                          <a:cs typeface="Arial"/>
                        </a:rPr>
                        <a:t>PAS</a:t>
                      </a:r>
                      <a:r>
                        <a:rPr sz="95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1192-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3:2014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Specification</a:t>
                      </a:r>
                      <a:r>
                        <a:rPr sz="800" spc="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for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management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for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operational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phase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assets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using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modeling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(BIM)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50" b="1" spc="-130" dirty="0">
                          <a:latin typeface="Arial"/>
                          <a:cs typeface="Arial"/>
                        </a:rPr>
                        <a:t>PAS</a:t>
                      </a:r>
                      <a:r>
                        <a:rPr sz="950" b="1" spc="7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1192-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5:2015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Specification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for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security-minded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modeling,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digital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built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environments,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smart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asset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management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6385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50" b="1" spc="-95" dirty="0">
                          <a:latin typeface="Arial"/>
                          <a:cs typeface="Arial"/>
                        </a:rPr>
                        <a:t>COBie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80" dirty="0">
                          <a:latin typeface="Arial"/>
                          <a:cs typeface="Arial"/>
                        </a:rPr>
                        <a:t>(NBIMS</a:t>
                      </a:r>
                      <a:r>
                        <a:rPr sz="95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US_V3_4.2)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Construction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Operation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Exchange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950" b="1" spc="-80" dirty="0">
                          <a:latin typeface="Arial"/>
                          <a:cs typeface="Arial"/>
                        </a:rPr>
                        <a:t>Uniclass</a:t>
                      </a:r>
                      <a:r>
                        <a:rPr sz="950" b="1" spc="6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20" dirty="0">
                          <a:latin typeface="Arial"/>
                          <a:cs typeface="Arial"/>
                        </a:rPr>
                        <a:t>2015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654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National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Specification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for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Object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Classification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50" b="1" spc="-80" dirty="0">
                          <a:latin typeface="Arial"/>
                          <a:cs typeface="Arial"/>
                        </a:rPr>
                        <a:t>ISO</a:t>
                      </a:r>
                      <a:r>
                        <a:rPr sz="9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5500:2014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International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Quality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Standards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8415">
                        <a:lnSpc>
                          <a:spcPct val="100000"/>
                        </a:lnSpc>
                        <a:spcBef>
                          <a:spcPts val="204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603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8801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950" b="1" spc="-80" dirty="0">
                          <a:latin typeface="Arial"/>
                          <a:cs typeface="Arial"/>
                        </a:rPr>
                        <a:t>ISO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200" dirty="0">
                          <a:latin typeface="Arial"/>
                          <a:cs typeface="Arial"/>
                        </a:rPr>
                        <a:t>BS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110" dirty="0">
                          <a:latin typeface="Arial"/>
                          <a:cs typeface="Arial"/>
                        </a:rPr>
                        <a:t>EN</a:t>
                      </a:r>
                      <a:r>
                        <a:rPr sz="9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30" dirty="0">
                          <a:latin typeface="Arial"/>
                          <a:cs typeface="Arial"/>
                        </a:rPr>
                        <a:t>17412-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1:2020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69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Modelling.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Level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Need.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Concepts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principles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1048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8415">
                        <a:lnSpc>
                          <a:spcPct val="100000"/>
                        </a:lnSpc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B0D687F7-FFB7-40A9-83A5-7E52FE23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38" y="1503617"/>
            <a:ext cx="2272665" cy="839469"/>
          </a:xfrm>
          <a:prstGeom prst="rect">
            <a:avLst/>
          </a:prstGeom>
        </p:spPr>
        <p:txBody>
          <a:bodyPr vert="horz" wrap="square" lIns="0" tIns="60325" rIns="0" bIns="0" rtlCol="0">
            <a:spAutoFit/>
          </a:bodyPr>
          <a:lstStyle/>
          <a:p>
            <a:pPr marL="12700" marR="5080">
              <a:lnSpc>
                <a:spcPts val="3040"/>
              </a:lnSpc>
              <a:spcBef>
                <a:spcPts val="475"/>
              </a:spcBef>
            </a:pPr>
            <a:r>
              <a:rPr sz="2800" b="0" spc="-275" dirty="0">
                <a:latin typeface="Arial MT"/>
                <a:cs typeface="Arial MT"/>
              </a:rPr>
              <a:t>BIM</a:t>
            </a:r>
            <a:r>
              <a:rPr sz="2800" b="0" spc="10" dirty="0">
                <a:latin typeface="Arial MT"/>
                <a:cs typeface="Arial MT"/>
              </a:rPr>
              <a:t> </a:t>
            </a:r>
            <a:r>
              <a:rPr sz="2800" b="0" spc="-380" dirty="0">
                <a:latin typeface="Arial MT"/>
                <a:cs typeface="Arial MT"/>
              </a:rPr>
              <a:t>TEAM</a:t>
            </a:r>
            <a:r>
              <a:rPr sz="2800" b="0" spc="10" dirty="0">
                <a:latin typeface="Arial MT"/>
                <a:cs typeface="Arial MT"/>
              </a:rPr>
              <a:t> </a:t>
            </a:r>
            <a:r>
              <a:rPr sz="2800" b="0" spc="575" dirty="0">
                <a:latin typeface="Arial MT"/>
                <a:cs typeface="Arial MT"/>
              </a:rPr>
              <a:t>/ </a:t>
            </a:r>
            <a:r>
              <a:rPr sz="2800" b="0" spc="-440" dirty="0">
                <a:latin typeface="Arial MT"/>
                <a:cs typeface="Arial MT"/>
              </a:rPr>
              <a:t>STAKEHOLDERS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644383" y="3313176"/>
            <a:ext cx="2664460" cy="2007235"/>
            <a:chOff x="7644383" y="3313176"/>
            <a:chExt cx="2664460" cy="200723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67244" y="3334512"/>
              <a:ext cx="2621280" cy="196443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4383" y="3313176"/>
              <a:ext cx="2663951" cy="20071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67244" y="3334512"/>
              <a:ext cx="2621280" cy="19644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4383" y="3313176"/>
              <a:ext cx="2663951" cy="2007108"/>
            </a:xfrm>
            <a:prstGeom prst="rect">
              <a:avLst/>
            </a:prstGeom>
          </p:spPr>
        </p:pic>
      </p:grp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732281" y="2490977"/>
          <a:ext cx="6607809" cy="36391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174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17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84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42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3709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20" dirty="0">
                          <a:latin typeface="Arial"/>
                          <a:cs typeface="Arial"/>
                        </a:rPr>
                        <a:t>Name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200" b="1" spc="-20" dirty="0">
                          <a:latin typeface="Arial"/>
                          <a:cs typeface="Arial"/>
                        </a:rPr>
                        <a:t>Role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Orgnizaton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b="1" spc="-10" dirty="0">
                          <a:latin typeface="Arial"/>
                          <a:cs typeface="Arial"/>
                        </a:rPr>
                        <a:t>Location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219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258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670"/>
                        </a:spcBef>
                      </a:pPr>
                      <a:r>
                        <a:rPr sz="1200" b="1" spc="-35" dirty="0">
                          <a:latin typeface="Arial"/>
                          <a:cs typeface="Arial"/>
                        </a:rPr>
                        <a:t>Xavier</a:t>
                      </a:r>
                      <a:r>
                        <a:rPr sz="1200" b="1" spc="-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Coll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850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Owner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1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+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Client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Client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Barcelona,</a:t>
                      </a:r>
                      <a:r>
                        <a:rPr sz="14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Spain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1400" b="1" spc="-95" dirty="0">
                          <a:latin typeface="Arial"/>
                          <a:cs typeface="Arial"/>
                        </a:rPr>
                        <a:t>Ayman</a:t>
                      </a:r>
                      <a:r>
                        <a:rPr sz="14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Mahran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Structural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Manager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KSA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2270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r>
                        <a:rPr sz="1400" b="1" spc="-90" dirty="0">
                          <a:latin typeface="Arial"/>
                          <a:cs typeface="Arial"/>
                        </a:rPr>
                        <a:t>Billel</a:t>
                      </a:r>
                      <a:r>
                        <a:rPr sz="14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Dridi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2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615"/>
                        </a:spcBef>
                      </a:pP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UAE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781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b="1" spc="-95" dirty="0">
                          <a:latin typeface="Arial"/>
                          <a:cs typeface="Arial"/>
                        </a:rPr>
                        <a:t>Omar</a:t>
                      </a:r>
                      <a:r>
                        <a:rPr sz="14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Nasrallah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 marR="679450">
                        <a:lnSpc>
                          <a:spcPct val="107200"/>
                        </a:lnSpc>
                        <a:spcBef>
                          <a:spcPts val="170"/>
                        </a:spcBef>
                      </a:pPr>
                      <a:r>
                        <a:rPr sz="14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Architectural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215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KSA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b="1" spc="-110" dirty="0">
                          <a:latin typeface="Arial"/>
                          <a:cs typeface="Arial"/>
                        </a:rPr>
                        <a:t>Ammar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20" dirty="0">
                          <a:latin typeface="Arial"/>
                          <a:cs typeface="Arial"/>
                        </a:rPr>
                        <a:t>Saud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PMC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KSA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8320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b="1" spc="-100" dirty="0">
                          <a:latin typeface="Arial"/>
                          <a:cs typeface="Arial"/>
                        </a:rPr>
                        <a:t>Mohamed</a:t>
                      </a:r>
                      <a:r>
                        <a:rPr sz="140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Ezzat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Coordinator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Supervision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KSA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b="1" spc="-114" dirty="0">
                          <a:latin typeface="Arial"/>
                          <a:cs typeface="Arial"/>
                        </a:rPr>
                        <a:t>Ahmed</a:t>
                      </a:r>
                      <a:r>
                        <a:rPr sz="14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400" b="1" spc="-10" dirty="0">
                          <a:latin typeface="Arial"/>
                          <a:cs typeface="Arial"/>
                        </a:rPr>
                        <a:t>Khalaf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spc="-2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1190"/>
                        </a:spcBef>
                      </a:pP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Supervision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511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4254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KSA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368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6841FEF-8141-436E-92BB-77BFDD4810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2668"/>
            <a:ext cx="10692765" cy="601408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60137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" y="2683764"/>
              <a:ext cx="166115" cy="1645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07" y="4300727"/>
              <a:ext cx="167640" cy="164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783" y="779271"/>
              <a:ext cx="321564" cy="1587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0" y="2354580"/>
              <a:ext cx="167639" cy="1645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459" y="778002"/>
              <a:ext cx="324612" cy="12534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0060" y="774192"/>
              <a:ext cx="132587" cy="800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6636" y="2020824"/>
              <a:ext cx="167639" cy="1661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636" y="1566672"/>
              <a:ext cx="167639" cy="1661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3880" y="774192"/>
              <a:ext cx="370332" cy="4617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3731" y="1203960"/>
              <a:ext cx="128016" cy="1280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44" y="2354580"/>
              <a:ext cx="108204" cy="1097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3887724"/>
              <a:ext cx="121920" cy="4206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776" y="1987296"/>
              <a:ext cx="126492" cy="4160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9831" y="2397251"/>
              <a:ext cx="100584" cy="929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347" y="4861559"/>
              <a:ext cx="21335" cy="19141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6595" y="5200903"/>
              <a:ext cx="321564" cy="157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244" y="4704588"/>
              <a:ext cx="166115" cy="1661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710428"/>
              <a:ext cx="64008" cy="10652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3295" y="5042915"/>
              <a:ext cx="166116" cy="1645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2795" y="5531612"/>
              <a:ext cx="327660" cy="12471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9872" y="5986271"/>
              <a:ext cx="134111" cy="8000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88263" y="6326123"/>
              <a:ext cx="365760" cy="452628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9966959" y="772668"/>
              <a:ext cx="574547" cy="1522475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0029443" y="5038344"/>
              <a:ext cx="531876" cy="1744979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37972" y="5376671"/>
            <a:ext cx="167640" cy="164592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537972" y="5829300"/>
            <a:ext cx="167640" cy="166116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20495" y="6230112"/>
            <a:ext cx="132587" cy="128016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069338" y="1695681"/>
            <a:ext cx="138112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0" spc="-275" dirty="0">
                <a:latin typeface="Arial MT"/>
                <a:cs typeface="Arial MT"/>
              </a:rPr>
              <a:t>BIM</a:t>
            </a:r>
            <a:r>
              <a:rPr sz="2800" b="0" spc="10" dirty="0">
                <a:latin typeface="Arial MT"/>
                <a:cs typeface="Arial MT"/>
              </a:rPr>
              <a:t> </a:t>
            </a:r>
            <a:r>
              <a:rPr sz="2800" b="0" spc="-509" dirty="0">
                <a:latin typeface="Arial MT"/>
                <a:cs typeface="Arial MT"/>
              </a:rPr>
              <a:t>USES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7984235" y="2229611"/>
            <a:ext cx="2159507" cy="355091"/>
          </a:xfrm>
          <a:prstGeom prst="rect">
            <a:avLst/>
          </a:prstGeom>
        </p:spPr>
      </p:pic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543305" y="2224277"/>
          <a:ext cx="9595483" cy="4337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897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21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4737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5149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00660">
                <a:tc rowSpan="2"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715"/>
                        </a:spcBef>
                      </a:pPr>
                      <a:r>
                        <a:rPr sz="1050" b="1" spc="-90" dirty="0">
                          <a:latin typeface="Arial"/>
                          <a:cs typeface="Arial"/>
                        </a:rPr>
                        <a:t>BIM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Goals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86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16255" marR="507365" indent="193040">
                        <a:lnSpc>
                          <a:spcPct val="106300"/>
                        </a:lnSpc>
                        <a:spcBef>
                          <a:spcPts val="300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Priority </a:t>
                      </a:r>
                      <a:r>
                        <a:rPr sz="800" b="1" spc="-45" dirty="0">
                          <a:latin typeface="Arial"/>
                          <a:cs typeface="Arial"/>
                        </a:rPr>
                        <a:t>(High/Med/Low)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88620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800" b="1" spc="-40" dirty="0">
                          <a:latin typeface="Arial"/>
                          <a:cs typeface="Arial"/>
                        </a:rPr>
                        <a:t>Plan/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5" dirty="0">
                          <a:latin typeface="Arial"/>
                          <a:cs typeface="Arial"/>
                        </a:rPr>
                        <a:t>Design/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5" dirty="0">
                          <a:latin typeface="Arial"/>
                          <a:cs typeface="Arial"/>
                        </a:rPr>
                        <a:t>Construct/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Operate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381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67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908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98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381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0795" marB="0">
                    <a:lnL w="381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85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HO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07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358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04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050" b="1" spc="-9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Authoring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32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247650">
                        <a:lnSpc>
                          <a:spcPct val="105600"/>
                        </a:lnSpc>
                        <a:spcBef>
                          <a:spcPts val="35"/>
                        </a:spcBef>
                      </a:pP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Providing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owner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powerful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3D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visualization</a:t>
                      </a:r>
                      <a:r>
                        <a:rPr sz="8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transparency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ensures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better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collaboration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improves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quality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control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quality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assurance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design,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its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cost,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schedule.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High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78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895"/>
                        </a:spcBef>
                      </a:pPr>
                      <a:r>
                        <a:rPr sz="1050" b="1" spc="-9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sz="10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Reviews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136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59690">
                        <a:lnSpc>
                          <a:spcPct val="106200"/>
                        </a:lnSpc>
                        <a:spcBef>
                          <a:spcPts val="25"/>
                        </a:spcBef>
                      </a:pP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Create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different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options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that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owner's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needs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avoiding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costly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timely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traditional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mock-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ups.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High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751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50" b="1" spc="-75" dirty="0">
                          <a:latin typeface="Arial"/>
                          <a:cs typeface="Arial"/>
                        </a:rPr>
                        <a:t>3D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Coordination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23189">
                        <a:lnSpc>
                          <a:spcPct val="106300"/>
                        </a:lnSpc>
                        <a:spcBef>
                          <a:spcPts val="15"/>
                        </a:spcBef>
                      </a:pP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Coordinate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3D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model.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decrease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construction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time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cost,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increase</a:t>
                      </a:r>
                      <a:r>
                        <a:rPr sz="8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productivity,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get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more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accurate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as-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built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drawings.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High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5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387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797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65"/>
                        </a:spcBef>
                      </a:pPr>
                      <a:r>
                        <a:rPr sz="1050" b="1" spc="-75" dirty="0">
                          <a:latin typeface="Arial"/>
                          <a:cs typeface="Arial"/>
                        </a:rPr>
                        <a:t>4D</a:t>
                      </a:r>
                      <a:r>
                        <a:rPr sz="10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5" dirty="0">
                          <a:latin typeface="Arial"/>
                          <a:cs typeface="Arial"/>
                        </a:rPr>
                        <a:t>Phase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Planning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63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Phase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Planning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High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95"/>
                        </a:spcBef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755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5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95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00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50" b="1" spc="-75" dirty="0">
                          <a:latin typeface="Arial"/>
                          <a:cs typeface="Arial"/>
                        </a:rPr>
                        <a:t>5D</a:t>
                      </a:r>
                      <a:r>
                        <a:rPr sz="10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20" dirty="0">
                          <a:latin typeface="Arial"/>
                          <a:cs typeface="Arial"/>
                        </a:rPr>
                        <a:t>Cost</a:t>
                      </a:r>
                      <a:r>
                        <a:rPr sz="10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Estimation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Provide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owner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cost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estimation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schedule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Hight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151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050" b="1" spc="-105" dirty="0">
                          <a:latin typeface="Arial"/>
                          <a:cs typeface="Arial"/>
                        </a:rPr>
                        <a:t>Asset</a:t>
                      </a:r>
                      <a:r>
                        <a:rPr sz="10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Management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83820">
                        <a:lnSpc>
                          <a:spcPct val="105800"/>
                        </a:lnSpc>
                        <a:spcBef>
                          <a:spcPts val="175"/>
                        </a:spcBef>
                      </a:pP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Feed-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Construction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Operations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Exchange(COBie)</a:t>
                      </a:r>
                      <a:r>
                        <a:rPr sz="800" spc="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throughout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life-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cycle.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Maintain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up-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to-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date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facility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equipment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data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including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but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not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limited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maintenance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schedules,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warranties,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cost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data,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upgrades,</a:t>
                      </a:r>
                      <a:r>
                        <a:rPr sz="8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replacements,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damages/deterioration,</a:t>
                      </a:r>
                      <a:r>
                        <a:rPr sz="8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maintenance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records,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manufacturer's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data,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equipment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functionality.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Medium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0413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50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7510">
                <a:tc>
                  <a:txBody>
                    <a:bodyPr/>
                    <a:lstStyle/>
                    <a:p>
                      <a:pPr marL="16510">
                        <a:lnSpc>
                          <a:spcPct val="100000"/>
                        </a:lnSpc>
                        <a:spcBef>
                          <a:spcPts val="880"/>
                        </a:spcBef>
                      </a:pPr>
                      <a:r>
                        <a:rPr sz="1050" b="1" spc="-114" dirty="0">
                          <a:latin typeface="Arial"/>
                          <a:cs typeface="Arial"/>
                        </a:rPr>
                        <a:t>Record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Modeling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1117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192405">
                        <a:lnSpc>
                          <a:spcPct val="106300"/>
                        </a:lnSpc>
                        <a:spcBef>
                          <a:spcPts val="15"/>
                        </a:spcBef>
                      </a:pPr>
                      <a:r>
                        <a:rPr sz="8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provide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owner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accurate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complete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building,</a:t>
                      </a:r>
                      <a:r>
                        <a:rPr sz="8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equipment,</a:t>
                      </a:r>
                      <a:r>
                        <a:rPr sz="8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spaces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that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can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useful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for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future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renovation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or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equipment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replacement.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High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7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655"/>
                        </a:spcBef>
                      </a:pPr>
                      <a:r>
                        <a:rPr sz="7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831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9EF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31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</a:pPr>
                      <a:r>
                        <a:rPr sz="1050" b="1" spc="-75" dirty="0">
                          <a:latin typeface="Arial"/>
                          <a:cs typeface="Arial"/>
                        </a:rPr>
                        <a:t>Maintenance</a:t>
                      </a:r>
                      <a:r>
                        <a:rPr sz="10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Scheduling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62A0CC"/>
                    </a:solidFill>
                  </a:tcPr>
                </a:tc>
                <a:tc>
                  <a:txBody>
                    <a:bodyPr/>
                    <a:lstStyle/>
                    <a:p>
                      <a:pPr marL="16510" marR="69850">
                        <a:lnSpc>
                          <a:spcPct val="106300"/>
                        </a:lnSpc>
                        <a:spcBef>
                          <a:spcPts val="15"/>
                        </a:spcBef>
                      </a:pPr>
                      <a:r>
                        <a:rPr sz="8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effectively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maintain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building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equipment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relying</a:t>
                      </a:r>
                      <a:r>
                        <a:rPr sz="8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on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preventive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maintenance,</a:t>
                      </a:r>
                      <a:r>
                        <a:rPr sz="8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avoiding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costly</a:t>
                      </a:r>
                      <a:r>
                        <a:rPr sz="8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corrective</a:t>
                      </a:r>
                      <a:r>
                        <a:rPr sz="8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emergency</a:t>
                      </a:r>
                      <a:endParaRPr sz="800">
                        <a:latin typeface="Arial MT"/>
                        <a:cs typeface="Arial MT"/>
                      </a:endParaRPr>
                    </a:p>
                    <a:p>
                      <a:pPr marL="16510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maintenance</a:t>
                      </a:r>
                      <a:r>
                        <a:rPr sz="8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improving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8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productivity</a:t>
                      </a:r>
                      <a:r>
                        <a:rPr sz="8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maintenance</a:t>
                      </a:r>
                      <a:r>
                        <a:rPr sz="8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staff.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19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9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Medium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8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N/A</a:t>
                      </a:r>
                      <a:endParaRPr sz="8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7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X</a:t>
                      </a:r>
                      <a:endParaRPr sz="7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D3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34" name="object 34"/>
          <p:cNvPicPr/>
          <p:nvPr/>
        </p:nvPicPr>
        <p:blipFill>
          <a:blip r:embed="rId31" cstate="print"/>
          <a:stretch>
            <a:fillRect/>
          </a:stretch>
        </p:blipFill>
        <p:spPr>
          <a:xfrm>
            <a:off x="9793223" y="3782567"/>
            <a:ext cx="187451" cy="195072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32" cstate="print"/>
          <a:stretch>
            <a:fillRect/>
          </a:stretch>
        </p:blipFill>
        <p:spPr>
          <a:xfrm>
            <a:off x="9793223" y="4376928"/>
            <a:ext cx="187451" cy="195072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33" cstate="print"/>
          <a:stretch>
            <a:fillRect/>
          </a:stretch>
        </p:blipFill>
        <p:spPr>
          <a:xfrm>
            <a:off x="9793223" y="4850892"/>
            <a:ext cx="187451" cy="195072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34" cstate="print"/>
          <a:stretch>
            <a:fillRect/>
          </a:stretch>
        </p:blipFill>
        <p:spPr>
          <a:xfrm>
            <a:off x="9793223" y="5390388"/>
            <a:ext cx="187451" cy="199643"/>
          </a:xfrm>
          <a:prstGeom prst="rect">
            <a:avLst/>
          </a:prstGeom>
        </p:spPr>
      </p:pic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3267723D-382D-4754-9A6B-B6D2D0938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spc="-20" dirty="0"/>
              <a:t>MIDP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38995"/>
            <a:ext cx="4208145" cy="9436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7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80" dirty="0">
                <a:latin typeface="Arial"/>
                <a:cs typeface="Arial"/>
              </a:rPr>
              <a:t>Master</a:t>
            </a:r>
            <a:r>
              <a:rPr sz="2100" b="1" spc="-70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Information</a:t>
            </a:r>
            <a:r>
              <a:rPr sz="2100" b="1" spc="-10" dirty="0">
                <a:latin typeface="Arial"/>
                <a:cs typeface="Arial"/>
              </a:rPr>
              <a:t> </a:t>
            </a:r>
            <a:r>
              <a:rPr sz="2100" b="1" spc="-50" dirty="0">
                <a:latin typeface="Arial"/>
                <a:cs typeface="Arial"/>
              </a:rPr>
              <a:t>Delivery</a:t>
            </a:r>
            <a:r>
              <a:rPr sz="2100" b="1" spc="-80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Plan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35" dirty="0">
                <a:latin typeface="Arial"/>
                <a:cs typeface="Arial"/>
              </a:rPr>
              <a:t>All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spc="-85" dirty="0">
                <a:latin typeface="Arial"/>
                <a:cs typeface="Arial"/>
              </a:rPr>
              <a:t>Deliverables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List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186427" y="3313176"/>
            <a:ext cx="5777865" cy="3034665"/>
            <a:chOff x="4186427" y="3313176"/>
            <a:chExt cx="5777865" cy="303466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86427" y="3313176"/>
              <a:ext cx="5777483" cy="303428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649212" y="4888992"/>
              <a:ext cx="1353311" cy="547115"/>
            </a:xfrm>
            <a:prstGeom prst="rect">
              <a:avLst/>
            </a:prstGeom>
          </p:spPr>
        </p:pic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8DEB9DC-3116-46D6-897A-115FDB6E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4094226" y="2571750"/>
          <a:ext cx="6006463" cy="287718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84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1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17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317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3177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5051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6576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9623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50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886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54635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50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</a:tblGrid>
              <a:tr h="211454">
                <a:tc rowSpan="2"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 marL="514984">
                        <a:lnSpc>
                          <a:spcPts val="855"/>
                        </a:lnSpc>
                      </a:pPr>
                      <a:r>
                        <a:rPr sz="800" b="1" spc="-70" dirty="0">
                          <a:latin typeface="Arial"/>
                          <a:cs typeface="Arial"/>
                        </a:rPr>
                        <a:t>Refer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0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5" dirty="0">
                          <a:latin typeface="Arial"/>
                          <a:cs typeface="Arial"/>
                        </a:rPr>
                        <a:t>naming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5" dirty="0">
                          <a:latin typeface="Arial"/>
                          <a:cs typeface="Arial"/>
                        </a:rPr>
                        <a:t>convention</a:t>
                      </a:r>
                      <a:r>
                        <a:rPr sz="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0" dirty="0">
                          <a:latin typeface="Arial"/>
                          <a:cs typeface="Arial"/>
                        </a:rPr>
                        <a:t>doc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info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0390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716280">
                        <a:lnSpc>
                          <a:spcPct val="100000"/>
                        </a:lnSpc>
                      </a:pPr>
                      <a:r>
                        <a:rPr sz="1050" b="1" spc="-65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Naming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Conventions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465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71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217804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800" b="1" spc="-100" dirty="0">
                          <a:latin typeface="Arial"/>
                          <a:cs typeface="Arial"/>
                        </a:rPr>
                        <a:t>EXCHANGE</a:t>
                      </a:r>
                      <a:r>
                        <a:rPr sz="8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FORMATS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27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8580" marR="14604" indent="-21590">
                        <a:lnSpc>
                          <a:spcPts val="950"/>
                        </a:lnSpc>
                        <a:spcBef>
                          <a:spcPts val="5"/>
                        </a:spcBef>
                      </a:pPr>
                      <a:r>
                        <a:rPr sz="800" b="1" spc="-85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Code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6200" marR="2540" indent="-64135">
                        <a:lnSpc>
                          <a:spcPts val="950"/>
                        </a:lnSpc>
                        <a:spcBef>
                          <a:spcPts val="5"/>
                        </a:spcBef>
                      </a:pPr>
                      <a:r>
                        <a:rPr sz="800" b="1" spc="-85" dirty="0">
                          <a:latin typeface="Arial"/>
                          <a:cs typeface="Arial"/>
                        </a:rPr>
                        <a:t>Contract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Code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6195" marR="15875" indent="-9525">
                        <a:lnSpc>
                          <a:spcPts val="950"/>
                        </a:lnSpc>
                        <a:spcBef>
                          <a:spcPts val="5"/>
                        </a:spcBef>
                      </a:pPr>
                      <a:r>
                        <a:rPr sz="800" b="1" spc="-55" dirty="0">
                          <a:latin typeface="Arial"/>
                          <a:cs typeface="Arial"/>
                        </a:rPr>
                        <a:t>Originat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5" dirty="0">
                          <a:latin typeface="Arial"/>
                          <a:cs typeface="Arial"/>
                        </a:rPr>
                        <a:t>or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5" dirty="0">
                          <a:latin typeface="Arial"/>
                          <a:cs typeface="Arial"/>
                        </a:rPr>
                        <a:t>Code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ts val="955"/>
                        </a:lnSpc>
                        <a:spcBef>
                          <a:spcPts val="425"/>
                        </a:spcBef>
                      </a:pPr>
                      <a:r>
                        <a:rPr sz="800" b="1" spc="-40" dirty="0">
                          <a:latin typeface="Arial"/>
                          <a:cs typeface="Arial"/>
                        </a:rPr>
                        <a:t>Volume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25400" marR="18415" indent="635" algn="ctr">
                        <a:lnSpc>
                          <a:spcPts val="950"/>
                        </a:lnSpc>
                        <a:spcBef>
                          <a:spcPts val="30"/>
                        </a:spcBef>
                      </a:pPr>
                      <a:r>
                        <a:rPr sz="800" b="1" spc="10" dirty="0">
                          <a:latin typeface="Arial"/>
                          <a:cs typeface="Arial"/>
                        </a:rPr>
                        <a:t>/ </a:t>
                      </a:r>
                      <a:r>
                        <a:rPr sz="800" b="1" spc="-100" dirty="0">
                          <a:latin typeface="Arial"/>
                          <a:cs typeface="Arial"/>
                        </a:rPr>
                        <a:t>System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0955" marR="10160" indent="-1270" algn="ctr">
                        <a:lnSpc>
                          <a:spcPts val="950"/>
                        </a:lnSpc>
                        <a:spcBef>
                          <a:spcPts val="464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Levels/ </a:t>
                      </a:r>
                      <a:r>
                        <a:rPr sz="800" b="1" spc="-85" dirty="0">
                          <a:latin typeface="Arial"/>
                          <a:cs typeface="Arial"/>
                        </a:rPr>
                        <a:t>Location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6034" marR="15875" algn="ctr">
                        <a:lnSpc>
                          <a:spcPts val="950"/>
                        </a:lnSpc>
                        <a:spcBef>
                          <a:spcPts val="464"/>
                        </a:spcBef>
                      </a:pPr>
                      <a:r>
                        <a:rPr sz="800" b="1" spc="-95" dirty="0">
                          <a:latin typeface="Arial"/>
                          <a:cs typeface="Arial"/>
                        </a:rPr>
                        <a:t>Docume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nt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1270" algn="ctr">
                        <a:lnSpc>
                          <a:spcPts val="915"/>
                        </a:lnSpc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Type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90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4130" marR="15240" indent="4445">
                        <a:lnSpc>
                          <a:spcPts val="950"/>
                        </a:lnSpc>
                        <a:spcBef>
                          <a:spcPts val="5"/>
                        </a:spcBef>
                      </a:pPr>
                      <a:r>
                        <a:rPr sz="800" b="1" spc="-80" dirty="0">
                          <a:latin typeface="Arial"/>
                          <a:cs typeface="Arial"/>
                        </a:rPr>
                        <a:t>Disci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5" dirty="0">
                          <a:latin typeface="Arial"/>
                          <a:cs typeface="Arial"/>
                        </a:rPr>
                        <a:t>pline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620" indent="43815">
                        <a:lnSpc>
                          <a:spcPts val="950"/>
                        </a:lnSpc>
                        <a:spcBef>
                          <a:spcPts val="5"/>
                        </a:spcBef>
                      </a:pPr>
                      <a:r>
                        <a:rPr sz="800" b="1" spc="-35" dirty="0">
                          <a:latin typeface="Arial"/>
                          <a:cs typeface="Arial"/>
                        </a:rPr>
                        <a:t>Series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0" dirty="0">
                          <a:latin typeface="Arial"/>
                          <a:cs typeface="Arial"/>
                        </a:rPr>
                        <a:t>Number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4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71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RVT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800" b="1" spc="-70" dirty="0">
                          <a:latin typeface="Arial"/>
                          <a:cs typeface="Arial"/>
                        </a:rPr>
                        <a:t>NWC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IFC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800" b="1" spc="-70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PDF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889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800" b="1" spc="-65" dirty="0">
                          <a:latin typeface="Arial"/>
                          <a:cs typeface="Arial"/>
                        </a:rPr>
                        <a:t>NWD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39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90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905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marL="2540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PLUMBING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MODEL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ZZ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MOD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2540" marR="324485">
                        <a:lnSpc>
                          <a:spcPts val="950"/>
                        </a:lnSpc>
                        <a:spcBef>
                          <a:spcPts val="580"/>
                        </a:spcBef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PLUMBING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95" dirty="0">
                          <a:latin typeface="Arial"/>
                          <a:cs typeface="Arial"/>
                        </a:rPr>
                        <a:t>NOTES,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LEGEND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ABBREVIATIONS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36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ZZ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890"/>
                        </a:lnSpc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PLUMBING</a:t>
                      </a:r>
                      <a:r>
                        <a:rPr sz="8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800" b="1" spc="2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5" dirty="0">
                          <a:latin typeface="Arial"/>
                          <a:cs typeface="Arial"/>
                        </a:rPr>
                        <a:t>TYPICAL</a:t>
                      </a:r>
                      <a:r>
                        <a:rPr sz="8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0" dirty="0">
                          <a:latin typeface="Arial"/>
                          <a:cs typeface="Arial"/>
                        </a:rPr>
                        <a:t>DETAILS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20" dirty="0">
                          <a:latin typeface="Arial"/>
                          <a:cs typeface="Arial"/>
                        </a:rPr>
                        <a:t>SHEET-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ZZ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44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8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890"/>
                        </a:lnSpc>
                      </a:pPr>
                      <a:r>
                        <a:rPr sz="800" b="1" spc="-85" dirty="0">
                          <a:latin typeface="Arial"/>
                          <a:cs typeface="Arial"/>
                        </a:rPr>
                        <a:t>GROUND</a:t>
                      </a:r>
                      <a:r>
                        <a:rPr sz="8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0" dirty="0">
                          <a:latin typeface="Arial"/>
                          <a:cs typeface="Arial"/>
                        </a:rPr>
                        <a:t>FLOOR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25" dirty="0">
                          <a:latin typeface="Arial"/>
                          <a:cs typeface="Arial"/>
                        </a:rPr>
                        <a:t>SUPPLY</a:t>
                      </a:r>
                      <a:r>
                        <a:rPr sz="8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0" dirty="0">
                          <a:latin typeface="Arial"/>
                          <a:cs typeface="Arial"/>
                        </a:rPr>
                        <a:t>LAYOUT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GF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175" algn="ctr">
                        <a:lnSpc>
                          <a:spcPts val="89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9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82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2540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13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5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30" dirty="0">
                          <a:latin typeface="Arial"/>
                          <a:cs typeface="Arial"/>
                        </a:rPr>
                        <a:t>SUPPLY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LAYOUT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3355">
                <a:tc>
                  <a:txBody>
                    <a:bodyPr/>
                    <a:lstStyle/>
                    <a:p>
                      <a:pPr marL="2540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13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5" dirty="0">
                          <a:latin typeface="Arial"/>
                          <a:cs typeface="Arial"/>
                        </a:rPr>
                        <a:t>02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30" dirty="0">
                          <a:latin typeface="Arial"/>
                          <a:cs typeface="Arial"/>
                        </a:rPr>
                        <a:t>SUPPLY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LAYOUT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02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90"/>
                        </a:lnSpc>
                        <a:spcBef>
                          <a:spcPts val="3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2085">
                <a:tc>
                  <a:txBody>
                    <a:bodyPr/>
                    <a:lstStyle/>
                    <a:p>
                      <a:pPr marL="2540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ROOF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30" dirty="0">
                          <a:latin typeface="Arial"/>
                          <a:cs typeface="Arial"/>
                        </a:rPr>
                        <a:t>SUPPLY</a:t>
                      </a:r>
                      <a:r>
                        <a:rPr sz="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LAYOUT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RF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880"/>
                        </a:lnSpc>
                        <a:spcBef>
                          <a:spcPts val="37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76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1168908" y="1862327"/>
            <a:ext cx="2931160" cy="4650105"/>
            <a:chOff x="1168908" y="1862327"/>
            <a:chExt cx="2931160" cy="465010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42059" y="2901696"/>
              <a:ext cx="1504187" cy="116128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251204" y="1862327"/>
              <a:ext cx="1583436" cy="96012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2746235" y="2340863"/>
              <a:ext cx="1353820" cy="1877695"/>
            </a:xfrm>
            <a:custGeom>
              <a:avLst/>
              <a:gdLst/>
              <a:ahLst/>
              <a:cxnLst/>
              <a:rect l="l" t="t" r="r" b="b"/>
              <a:pathLst>
                <a:path w="1353820" h="1877695">
                  <a:moveTo>
                    <a:pt x="1335036" y="1876056"/>
                  </a:moveTo>
                  <a:lnTo>
                    <a:pt x="1330642" y="1868538"/>
                  </a:lnTo>
                  <a:lnTo>
                    <a:pt x="1330502" y="1868462"/>
                  </a:lnTo>
                  <a:lnTo>
                    <a:pt x="1325892" y="1876056"/>
                  </a:lnTo>
                  <a:lnTo>
                    <a:pt x="1326807" y="1874520"/>
                  </a:lnTo>
                  <a:lnTo>
                    <a:pt x="1330452" y="1868538"/>
                  </a:lnTo>
                  <a:lnTo>
                    <a:pt x="1330388" y="1868373"/>
                  </a:lnTo>
                  <a:lnTo>
                    <a:pt x="1330553" y="1868373"/>
                  </a:lnTo>
                  <a:lnTo>
                    <a:pt x="1329893" y="1867255"/>
                  </a:lnTo>
                  <a:lnTo>
                    <a:pt x="1329702" y="1866912"/>
                  </a:lnTo>
                  <a:lnTo>
                    <a:pt x="1328521" y="1864893"/>
                  </a:lnTo>
                  <a:lnTo>
                    <a:pt x="1328521" y="1867255"/>
                  </a:lnTo>
                  <a:lnTo>
                    <a:pt x="1327950" y="1866950"/>
                  </a:lnTo>
                  <a:lnTo>
                    <a:pt x="1328521" y="1867255"/>
                  </a:lnTo>
                  <a:lnTo>
                    <a:pt x="1328521" y="1864893"/>
                  </a:lnTo>
                  <a:lnTo>
                    <a:pt x="1292364" y="1802904"/>
                  </a:lnTo>
                  <a:lnTo>
                    <a:pt x="1289304" y="1801368"/>
                  </a:lnTo>
                  <a:lnTo>
                    <a:pt x="1286268" y="1801368"/>
                  </a:lnTo>
                  <a:lnTo>
                    <a:pt x="1284744" y="1804416"/>
                  </a:lnTo>
                  <a:lnTo>
                    <a:pt x="1284744" y="1807464"/>
                  </a:lnTo>
                  <a:lnTo>
                    <a:pt x="1315999" y="1860372"/>
                  </a:lnTo>
                  <a:lnTo>
                    <a:pt x="22466" y="1148816"/>
                  </a:lnTo>
                  <a:lnTo>
                    <a:pt x="85344" y="1147572"/>
                  </a:lnTo>
                  <a:lnTo>
                    <a:pt x="86868" y="1146048"/>
                  </a:lnTo>
                  <a:lnTo>
                    <a:pt x="88392" y="1143000"/>
                  </a:lnTo>
                  <a:lnTo>
                    <a:pt x="87630" y="1141476"/>
                  </a:lnTo>
                  <a:lnTo>
                    <a:pt x="86868" y="1139952"/>
                  </a:lnTo>
                  <a:lnTo>
                    <a:pt x="83820" y="1139952"/>
                  </a:lnTo>
                  <a:lnTo>
                    <a:pt x="0" y="1141476"/>
                  </a:lnTo>
                  <a:lnTo>
                    <a:pt x="4381" y="1148969"/>
                  </a:lnTo>
                  <a:lnTo>
                    <a:pt x="42672" y="1214628"/>
                  </a:lnTo>
                  <a:lnTo>
                    <a:pt x="45720" y="1216152"/>
                  </a:lnTo>
                  <a:lnTo>
                    <a:pt x="48768" y="1216152"/>
                  </a:lnTo>
                  <a:lnTo>
                    <a:pt x="50292" y="1213104"/>
                  </a:lnTo>
                  <a:lnTo>
                    <a:pt x="50292" y="1210056"/>
                  </a:lnTo>
                  <a:lnTo>
                    <a:pt x="19037" y="1157160"/>
                  </a:lnTo>
                  <a:lnTo>
                    <a:pt x="1310576" y="1867623"/>
                  </a:lnTo>
                  <a:lnTo>
                    <a:pt x="1251204" y="1869960"/>
                  </a:lnTo>
                  <a:lnTo>
                    <a:pt x="1248168" y="1869960"/>
                  </a:lnTo>
                  <a:lnTo>
                    <a:pt x="1246644" y="1873008"/>
                  </a:lnTo>
                  <a:lnTo>
                    <a:pt x="1248168" y="1876056"/>
                  </a:lnTo>
                  <a:lnTo>
                    <a:pt x="1251204" y="1877568"/>
                  </a:lnTo>
                  <a:lnTo>
                    <a:pt x="1335036" y="1876056"/>
                  </a:lnTo>
                  <a:close/>
                </a:path>
                <a:path w="1353820" h="1877695">
                  <a:moveTo>
                    <a:pt x="1353312" y="1676412"/>
                  </a:moveTo>
                  <a:lnTo>
                    <a:pt x="1342644" y="1592592"/>
                  </a:lnTo>
                  <a:lnTo>
                    <a:pt x="1341120" y="1589532"/>
                  </a:lnTo>
                  <a:lnTo>
                    <a:pt x="1338072" y="1589532"/>
                  </a:lnTo>
                  <a:lnTo>
                    <a:pt x="1335024" y="1591056"/>
                  </a:lnTo>
                  <a:lnTo>
                    <a:pt x="1335024" y="1594116"/>
                  </a:lnTo>
                  <a:lnTo>
                    <a:pt x="1342301" y="1654708"/>
                  </a:lnTo>
                  <a:lnTo>
                    <a:pt x="103276" y="16192"/>
                  </a:lnTo>
                  <a:lnTo>
                    <a:pt x="160020" y="39624"/>
                  </a:lnTo>
                  <a:lnTo>
                    <a:pt x="164592" y="39624"/>
                  </a:lnTo>
                  <a:lnTo>
                    <a:pt x="166116" y="38100"/>
                  </a:lnTo>
                  <a:lnTo>
                    <a:pt x="166116" y="35052"/>
                  </a:lnTo>
                  <a:lnTo>
                    <a:pt x="163068" y="32004"/>
                  </a:lnTo>
                  <a:lnTo>
                    <a:pt x="96456" y="4572"/>
                  </a:lnTo>
                  <a:lnTo>
                    <a:pt x="85344" y="0"/>
                  </a:lnTo>
                  <a:lnTo>
                    <a:pt x="96012" y="83820"/>
                  </a:lnTo>
                  <a:lnTo>
                    <a:pt x="97536" y="86868"/>
                  </a:lnTo>
                  <a:lnTo>
                    <a:pt x="100584" y="86868"/>
                  </a:lnTo>
                  <a:lnTo>
                    <a:pt x="103632" y="85344"/>
                  </a:lnTo>
                  <a:lnTo>
                    <a:pt x="103632" y="82296"/>
                  </a:lnTo>
                  <a:lnTo>
                    <a:pt x="96367" y="21717"/>
                  </a:lnTo>
                  <a:lnTo>
                    <a:pt x="1333207" y="1658835"/>
                  </a:lnTo>
                  <a:lnTo>
                    <a:pt x="1278636" y="1636788"/>
                  </a:lnTo>
                  <a:lnTo>
                    <a:pt x="1272540" y="1638312"/>
                  </a:lnTo>
                  <a:lnTo>
                    <a:pt x="1275588" y="1644408"/>
                  </a:lnTo>
                  <a:lnTo>
                    <a:pt x="1343393" y="1672323"/>
                  </a:lnTo>
                  <a:lnTo>
                    <a:pt x="1344168" y="1673352"/>
                  </a:lnTo>
                  <a:lnTo>
                    <a:pt x="1344764" y="1672882"/>
                  </a:lnTo>
                  <a:lnTo>
                    <a:pt x="1353312" y="1676412"/>
                  </a:lnTo>
                  <a:close/>
                </a:path>
              </a:pathLst>
            </a:custGeom>
            <a:solidFill>
              <a:srgbClr val="2A4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8908" y="4110227"/>
              <a:ext cx="1749551" cy="1010411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2912363" y="4575048"/>
              <a:ext cx="1169035" cy="127000"/>
            </a:xfrm>
            <a:custGeom>
              <a:avLst/>
              <a:gdLst/>
              <a:ahLst/>
              <a:cxnLst/>
              <a:rect l="l" t="t" r="r" b="b"/>
              <a:pathLst>
                <a:path w="1169035" h="127000">
                  <a:moveTo>
                    <a:pt x="70104" y="85344"/>
                  </a:moveTo>
                  <a:lnTo>
                    <a:pt x="0" y="39624"/>
                  </a:lnTo>
                  <a:lnTo>
                    <a:pt x="73152" y="0"/>
                  </a:lnTo>
                  <a:lnTo>
                    <a:pt x="77724" y="0"/>
                  </a:lnTo>
                  <a:lnTo>
                    <a:pt x="79248" y="1524"/>
                  </a:lnTo>
                  <a:lnTo>
                    <a:pt x="79248" y="4572"/>
                  </a:lnTo>
                  <a:lnTo>
                    <a:pt x="77724" y="7620"/>
                  </a:lnTo>
                  <a:lnTo>
                    <a:pt x="23431" y="36576"/>
                  </a:lnTo>
                  <a:lnTo>
                    <a:pt x="7620" y="36576"/>
                  </a:lnTo>
                  <a:lnTo>
                    <a:pt x="7620" y="44196"/>
                  </a:lnTo>
                  <a:lnTo>
                    <a:pt x="22199" y="44773"/>
                  </a:lnTo>
                  <a:lnTo>
                    <a:pt x="74676" y="77724"/>
                  </a:lnTo>
                  <a:lnTo>
                    <a:pt x="76200" y="80772"/>
                  </a:lnTo>
                  <a:lnTo>
                    <a:pt x="76200" y="83820"/>
                  </a:lnTo>
                  <a:lnTo>
                    <a:pt x="70104" y="85344"/>
                  </a:lnTo>
                  <a:close/>
                </a:path>
                <a:path w="1169035" h="127000">
                  <a:moveTo>
                    <a:pt x="22199" y="44773"/>
                  </a:moveTo>
                  <a:lnTo>
                    <a:pt x="7620" y="44196"/>
                  </a:lnTo>
                  <a:lnTo>
                    <a:pt x="7620" y="36576"/>
                  </a:lnTo>
                  <a:lnTo>
                    <a:pt x="9144" y="36576"/>
                  </a:lnTo>
                  <a:lnTo>
                    <a:pt x="9144" y="44196"/>
                  </a:lnTo>
                  <a:lnTo>
                    <a:pt x="21279" y="44196"/>
                  </a:lnTo>
                  <a:lnTo>
                    <a:pt x="22199" y="44773"/>
                  </a:lnTo>
                  <a:close/>
                </a:path>
                <a:path w="1169035" h="127000">
                  <a:moveTo>
                    <a:pt x="9144" y="44196"/>
                  </a:moveTo>
                  <a:lnTo>
                    <a:pt x="9144" y="36576"/>
                  </a:lnTo>
                  <a:lnTo>
                    <a:pt x="15705" y="40696"/>
                  </a:lnTo>
                  <a:lnTo>
                    <a:pt x="9144" y="44196"/>
                  </a:lnTo>
                  <a:close/>
                </a:path>
                <a:path w="1169035" h="127000">
                  <a:moveTo>
                    <a:pt x="15705" y="40696"/>
                  </a:moveTo>
                  <a:lnTo>
                    <a:pt x="9144" y="36576"/>
                  </a:lnTo>
                  <a:lnTo>
                    <a:pt x="7620" y="36576"/>
                  </a:lnTo>
                  <a:lnTo>
                    <a:pt x="22337" y="37159"/>
                  </a:lnTo>
                  <a:lnTo>
                    <a:pt x="15705" y="40696"/>
                  </a:lnTo>
                  <a:close/>
                </a:path>
                <a:path w="1169035" h="127000">
                  <a:moveTo>
                    <a:pt x="22337" y="37159"/>
                  </a:moveTo>
                  <a:lnTo>
                    <a:pt x="7620" y="36576"/>
                  </a:lnTo>
                  <a:lnTo>
                    <a:pt x="23431" y="36576"/>
                  </a:lnTo>
                  <a:lnTo>
                    <a:pt x="22337" y="37159"/>
                  </a:lnTo>
                  <a:close/>
                </a:path>
                <a:path w="1169035" h="127000">
                  <a:moveTo>
                    <a:pt x="1146570" y="89332"/>
                  </a:moveTo>
                  <a:lnTo>
                    <a:pt x="22199" y="44773"/>
                  </a:lnTo>
                  <a:lnTo>
                    <a:pt x="15705" y="40696"/>
                  </a:lnTo>
                  <a:lnTo>
                    <a:pt x="22337" y="37159"/>
                  </a:lnTo>
                  <a:lnTo>
                    <a:pt x="1145407" y="81666"/>
                  </a:lnTo>
                  <a:lnTo>
                    <a:pt x="1152452" y="86195"/>
                  </a:lnTo>
                  <a:lnTo>
                    <a:pt x="1146570" y="89332"/>
                  </a:lnTo>
                  <a:close/>
                </a:path>
                <a:path w="1169035" h="127000">
                  <a:moveTo>
                    <a:pt x="21279" y="44196"/>
                  </a:moveTo>
                  <a:lnTo>
                    <a:pt x="9144" y="44196"/>
                  </a:lnTo>
                  <a:lnTo>
                    <a:pt x="15705" y="40696"/>
                  </a:lnTo>
                  <a:lnTo>
                    <a:pt x="21279" y="44196"/>
                  </a:lnTo>
                  <a:close/>
                </a:path>
                <a:path w="1169035" h="127000">
                  <a:moveTo>
                    <a:pt x="1161288" y="89787"/>
                  </a:moveTo>
                  <a:lnTo>
                    <a:pt x="1158265" y="89787"/>
                  </a:lnTo>
                  <a:lnTo>
                    <a:pt x="1159459" y="83820"/>
                  </a:lnTo>
                  <a:lnTo>
                    <a:pt x="1159869" y="82239"/>
                  </a:lnTo>
                  <a:lnTo>
                    <a:pt x="1145407" y="81666"/>
                  </a:lnTo>
                  <a:lnTo>
                    <a:pt x="1094232" y="48768"/>
                  </a:lnTo>
                  <a:lnTo>
                    <a:pt x="1091184" y="45720"/>
                  </a:lnTo>
                  <a:lnTo>
                    <a:pt x="1092708" y="42672"/>
                  </a:lnTo>
                  <a:lnTo>
                    <a:pt x="1098804" y="41148"/>
                  </a:lnTo>
                  <a:lnTo>
                    <a:pt x="1161811" y="82239"/>
                  </a:lnTo>
                  <a:lnTo>
                    <a:pt x="1161288" y="82239"/>
                  </a:lnTo>
                  <a:lnTo>
                    <a:pt x="1161288" y="89787"/>
                  </a:lnTo>
                  <a:close/>
                </a:path>
                <a:path w="1169035" h="127000">
                  <a:moveTo>
                    <a:pt x="1152452" y="86195"/>
                  </a:moveTo>
                  <a:lnTo>
                    <a:pt x="1145407" y="81666"/>
                  </a:lnTo>
                  <a:lnTo>
                    <a:pt x="1159869" y="82239"/>
                  </a:lnTo>
                  <a:lnTo>
                    <a:pt x="1152452" y="86195"/>
                  </a:lnTo>
                  <a:close/>
                </a:path>
                <a:path w="1169035" h="127000">
                  <a:moveTo>
                    <a:pt x="1158265" y="89787"/>
                  </a:moveTo>
                  <a:lnTo>
                    <a:pt x="1158039" y="89787"/>
                  </a:lnTo>
                  <a:lnTo>
                    <a:pt x="1152452" y="86195"/>
                  </a:lnTo>
                  <a:lnTo>
                    <a:pt x="1159869" y="82239"/>
                  </a:lnTo>
                  <a:lnTo>
                    <a:pt x="1159459" y="83820"/>
                  </a:lnTo>
                  <a:lnTo>
                    <a:pt x="1158356" y="89332"/>
                  </a:lnTo>
                  <a:lnTo>
                    <a:pt x="1158265" y="89787"/>
                  </a:lnTo>
                  <a:close/>
                </a:path>
                <a:path w="1169035" h="127000">
                  <a:moveTo>
                    <a:pt x="1163406" y="89787"/>
                  </a:moveTo>
                  <a:lnTo>
                    <a:pt x="1161288" y="89787"/>
                  </a:lnTo>
                  <a:lnTo>
                    <a:pt x="1161288" y="82239"/>
                  </a:lnTo>
                  <a:lnTo>
                    <a:pt x="1161811" y="82239"/>
                  </a:lnTo>
                  <a:lnTo>
                    <a:pt x="1168908" y="86868"/>
                  </a:lnTo>
                  <a:lnTo>
                    <a:pt x="1163406" y="89787"/>
                  </a:lnTo>
                  <a:close/>
                </a:path>
                <a:path w="1169035" h="127000">
                  <a:moveTo>
                    <a:pt x="1158039" y="89787"/>
                  </a:moveTo>
                  <a:lnTo>
                    <a:pt x="1146570" y="89332"/>
                  </a:lnTo>
                  <a:lnTo>
                    <a:pt x="1152452" y="86195"/>
                  </a:lnTo>
                  <a:lnTo>
                    <a:pt x="1158039" y="89787"/>
                  </a:lnTo>
                  <a:close/>
                </a:path>
                <a:path w="1169035" h="127000">
                  <a:moveTo>
                    <a:pt x="1094232" y="126492"/>
                  </a:moveTo>
                  <a:lnTo>
                    <a:pt x="1091184" y="126492"/>
                  </a:lnTo>
                  <a:lnTo>
                    <a:pt x="1089660" y="124968"/>
                  </a:lnTo>
                  <a:lnTo>
                    <a:pt x="1088136" y="121920"/>
                  </a:lnTo>
                  <a:lnTo>
                    <a:pt x="1091184" y="118872"/>
                  </a:lnTo>
                  <a:lnTo>
                    <a:pt x="1146570" y="89332"/>
                  </a:lnTo>
                  <a:lnTo>
                    <a:pt x="1158039" y="89787"/>
                  </a:lnTo>
                  <a:lnTo>
                    <a:pt x="1163406" y="89787"/>
                  </a:lnTo>
                  <a:lnTo>
                    <a:pt x="1094232" y="126492"/>
                  </a:lnTo>
                  <a:close/>
                </a:path>
              </a:pathLst>
            </a:custGeom>
            <a:solidFill>
              <a:srgbClr val="2A4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76527" y="5311139"/>
              <a:ext cx="1601723" cy="120091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2778252" y="4927091"/>
              <a:ext cx="1321435" cy="984885"/>
            </a:xfrm>
            <a:custGeom>
              <a:avLst/>
              <a:gdLst/>
              <a:ahLst/>
              <a:cxnLst/>
              <a:rect l="l" t="t" r="r" b="b"/>
              <a:pathLst>
                <a:path w="1321435" h="984885">
                  <a:moveTo>
                    <a:pt x="1237488" y="18287"/>
                  </a:moveTo>
                  <a:lnTo>
                    <a:pt x="1234440" y="16763"/>
                  </a:lnTo>
                  <a:lnTo>
                    <a:pt x="1232915" y="15239"/>
                  </a:lnTo>
                  <a:lnTo>
                    <a:pt x="1234440" y="12191"/>
                  </a:lnTo>
                  <a:lnTo>
                    <a:pt x="1237488" y="10667"/>
                  </a:lnTo>
                  <a:lnTo>
                    <a:pt x="1321307" y="0"/>
                  </a:lnTo>
                  <a:lnTo>
                    <a:pt x="1320650" y="1523"/>
                  </a:lnTo>
                  <a:lnTo>
                    <a:pt x="1312164" y="1523"/>
                  </a:lnTo>
                  <a:lnTo>
                    <a:pt x="1299423" y="11001"/>
                  </a:lnTo>
                  <a:lnTo>
                    <a:pt x="1237488" y="18287"/>
                  </a:lnTo>
                  <a:close/>
                </a:path>
                <a:path w="1321435" h="984885">
                  <a:moveTo>
                    <a:pt x="1299423" y="11001"/>
                  </a:moveTo>
                  <a:lnTo>
                    <a:pt x="1312164" y="1523"/>
                  </a:lnTo>
                  <a:lnTo>
                    <a:pt x="1313992" y="4571"/>
                  </a:lnTo>
                  <a:lnTo>
                    <a:pt x="1310640" y="4571"/>
                  </a:lnTo>
                  <a:lnTo>
                    <a:pt x="1308298" y="9957"/>
                  </a:lnTo>
                  <a:lnTo>
                    <a:pt x="1299423" y="11001"/>
                  </a:lnTo>
                  <a:close/>
                </a:path>
                <a:path w="1321435" h="984885">
                  <a:moveTo>
                    <a:pt x="1286256" y="80771"/>
                  </a:moveTo>
                  <a:lnTo>
                    <a:pt x="1281684" y="80771"/>
                  </a:lnTo>
                  <a:lnTo>
                    <a:pt x="1280160" y="77723"/>
                  </a:lnTo>
                  <a:lnTo>
                    <a:pt x="1280160" y="74675"/>
                  </a:lnTo>
                  <a:lnTo>
                    <a:pt x="1304676" y="18287"/>
                  </a:lnTo>
                  <a:lnTo>
                    <a:pt x="1304781" y="18047"/>
                  </a:lnTo>
                  <a:lnTo>
                    <a:pt x="1316736" y="9143"/>
                  </a:lnTo>
                  <a:lnTo>
                    <a:pt x="1312164" y="1523"/>
                  </a:lnTo>
                  <a:lnTo>
                    <a:pt x="1320650" y="1523"/>
                  </a:lnTo>
                  <a:lnTo>
                    <a:pt x="1287780" y="77723"/>
                  </a:lnTo>
                  <a:lnTo>
                    <a:pt x="1286256" y="80771"/>
                  </a:lnTo>
                  <a:close/>
                </a:path>
                <a:path w="1321435" h="984885">
                  <a:moveTo>
                    <a:pt x="1308298" y="9957"/>
                  </a:moveTo>
                  <a:lnTo>
                    <a:pt x="1310640" y="4571"/>
                  </a:lnTo>
                  <a:lnTo>
                    <a:pt x="1315211" y="9143"/>
                  </a:lnTo>
                  <a:lnTo>
                    <a:pt x="1308298" y="9957"/>
                  </a:lnTo>
                  <a:close/>
                </a:path>
                <a:path w="1321435" h="984885">
                  <a:moveTo>
                    <a:pt x="1304781" y="18047"/>
                  </a:moveTo>
                  <a:lnTo>
                    <a:pt x="1308298" y="9957"/>
                  </a:lnTo>
                  <a:lnTo>
                    <a:pt x="1315211" y="9143"/>
                  </a:lnTo>
                  <a:lnTo>
                    <a:pt x="1310640" y="4571"/>
                  </a:lnTo>
                  <a:lnTo>
                    <a:pt x="1313992" y="4571"/>
                  </a:lnTo>
                  <a:lnTo>
                    <a:pt x="1316736" y="9143"/>
                  </a:lnTo>
                  <a:lnTo>
                    <a:pt x="1304781" y="18047"/>
                  </a:lnTo>
                  <a:close/>
                </a:path>
                <a:path w="1321435" h="984885">
                  <a:moveTo>
                    <a:pt x="13491" y="974472"/>
                  </a:moveTo>
                  <a:lnTo>
                    <a:pt x="17469" y="964632"/>
                  </a:lnTo>
                  <a:lnTo>
                    <a:pt x="1299423" y="11001"/>
                  </a:lnTo>
                  <a:lnTo>
                    <a:pt x="1308298" y="9957"/>
                  </a:lnTo>
                  <a:lnTo>
                    <a:pt x="1304781" y="18047"/>
                  </a:lnTo>
                  <a:lnTo>
                    <a:pt x="21926" y="973460"/>
                  </a:lnTo>
                  <a:lnTo>
                    <a:pt x="13491" y="974472"/>
                  </a:lnTo>
                  <a:close/>
                </a:path>
                <a:path w="1321435" h="984885">
                  <a:moveTo>
                    <a:pt x="4240" y="974472"/>
                  </a:moveTo>
                  <a:lnTo>
                    <a:pt x="4392" y="973836"/>
                  </a:lnTo>
                  <a:lnTo>
                    <a:pt x="32004" y="906779"/>
                  </a:lnTo>
                  <a:lnTo>
                    <a:pt x="35052" y="903731"/>
                  </a:lnTo>
                  <a:lnTo>
                    <a:pt x="38100" y="903731"/>
                  </a:lnTo>
                  <a:lnTo>
                    <a:pt x="41148" y="906779"/>
                  </a:lnTo>
                  <a:lnTo>
                    <a:pt x="39624" y="909827"/>
                  </a:lnTo>
                  <a:lnTo>
                    <a:pt x="17469" y="964632"/>
                  </a:lnTo>
                  <a:lnTo>
                    <a:pt x="4240" y="974472"/>
                  </a:lnTo>
                  <a:close/>
                </a:path>
                <a:path w="1321435" h="984885">
                  <a:moveTo>
                    <a:pt x="9144" y="982980"/>
                  </a:moveTo>
                  <a:lnTo>
                    <a:pt x="3521" y="975951"/>
                  </a:lnTo>
                  <a:lnTo>
                    <a:pt x="3765" y="975360"/>
                  </a:lnTo>
                  <a:lnTo>
                    <a:pt x="4240" y="974472"/>
                  </a:lnTo>
                  <a:lnTo>
                    <a:pt x="17469" y="964632"/>
                  </a:lnTo>
                  <a:lnTo>
                    <a:pt x="13491" y="974472"/>
                  </a:lnTo>
                  <a:lnTo>
                    <a:pt x="6096" y="975360"/>
                  </a:lnTo>
                  <a:lnTo>
                    <a:pt x="10668" y="981456"/>
                  </a:lnTo>
                  <a:lnTo>
                    <a:pt x="11190" y="981456"/>
                  </a:lnTo>
                  <a:lnTo>
                    <a:pt x="9144" y="982980"/>
                  </a:lnTo>
                  <a:close/>
                </a:path>
                <a:path w="1321435" h="984885">
                  <a:moveTo>
                    <a:pt x="13970" y="982980"/>
                  </a:moveTo>
                  <a:lnTo>
                    <a:pt x="9144" y="982980"/>
                  </a:lnTo>
                  <a:lnTo>
                    <a:pt x="21926" y="973460"/>
                  </a:lnTo>
                  <a:lnTo>
                    <a:pt x="82296" y="966216"/>
                  </a:lnTo>
                  <a:lnTo>
                    <a:pt x="85344" y="967740"/>
                  </a:lnTo>
                  <a:lnTo>
                    <a:pt x="86868" y="970788"/>
                  </a:lnTo>
                  <a:lnTo>
                    <a:pt x="86868" y="973836"/>
                  </a:lnTo>
                  <a:lnTo>
                    <a:pt x="83820" y="975360"/>
                  </a:lnTo>
                  <a:lnTo>
                    <a:pt x="13970" y="982980"/>
                  </a:lnTo>
                  <a:close/>
                </a:path>
                <a:path w="1321435" h="984885">
                  <a:moveTo>
                    <a:pt x="11190" y="981456"/>
                  </a:moveTo>
                  <a:lnTo>
                    <a:pt x="10668" y="981456"/>
                  </a:lnTo>
                  <a:lnTo>
                    <a:pt x="13491" y="974472"/>
                  </a:lnTo>
                  <a:lnTo>
                    <a:pt x="21926" y="973460"/>
                  </a:lnTo>
                  <a:lnTo>
                    <a:pt x="11190" y="981456"/>
                  </a:lnTo>
                  <a:close/>
                </a:path>
                <a:path w="1321435" h="984885">
                  <a:moveTo>
                    <a:pt x="3521" y="975951"/>
                  </a:moveTo>
                  <a:lnTo>
                    <a:pt x="3048" y="975360"/>
                  </a:lnTo>
                  <a:lnTo>
                    <a:pt x="4240" y="974472"/>
                  </a:lnTo>
                  <a:lnTo>
                    <a:pt x="3765" y="975360"/>
                  </a:lnTo>
                  <a:lnTo>
                    <a:pt x="3521" y="975951"/>
                  </a:lnTo>
                  <a:close/>
                </a:path>
                <a:path w="1321435" h="984885">
                  <a:moveTo>
                    <a:pt x="10668" y="981456"/>
                  </a:moveTo>
                  <a:lnTo>
                    <a:pt x="6096" y="975360"/>
                  </a:lnTo>
                  <a:lnTo>
                    <a:pt x="13491" y="974472"/>
                  </a:lnTo>
                  <a:lnTo>
                    <a:pt x="10668" y="981456"/>
                  </a:lnTo>
                  <a:close/>
                </a:path>
                <a:path w="1321435" h="984885">
                  <a:moveTo>
                    <a:pt x="0" y="984504"/>
                  </a:moveTo>
                  <a:lnTo>
                    <a:pt x="3521" y="975951"/>
                  </a:lnTo>
                  <a:lnTo>
                    <a:pt x="9144" y="982980"/>
                  </a:lnTo>
                  <a:lnTo>
                    <a:pt x="13970" y="982980"/>
                  </a:lnTo>
                  <a:lnTo>
                    <a:pt x="0" y="984504"/>
                  </a:lnTo>
                  <a:close/>
                </a:path>
              </a:pathLst>
            </a:custGeom>
            <a:solidFill>
              <a:srgbClr val="2A46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4844" rIns="0" bIns="0" rtlCol="0">
            <a:spAutoFit/>
          </a:bodyPr>
          <a:lstStyle/>
          <a:p>
            <a:pPr marL="291465">
              <a:lnSpc>
                <a:spcPct val="100000"/>
              </a:lnSpc>
              <a:spcBef>
                <a:spcPts val="105"/>
              </a:spcBef>
            </a:pPr>
            <a:r>
              <a:rPr sz="3150" spc="-350" dirty="0"/>
              <a:t>TASK</a:t>
            </a:r>
            <a:r>
              <a:rPr sz="3150" spc="-80" dirty="0"/>
              <a:t> </a:t>
            </a:r>
            <a:r>
              <a:rPr sz="3150" spc="-75" dirty="0"/>
              <a:t>INFORMATION</a:t>
            </a:r>
            <a:r>
              <a:rPr sz="3150" spc="-65" dirty="0"/>
              <a:t> </a:t>
            </a:r>
            <a:r>
              <a:rPr sz="3150" spc="-175" dirty="0"/>
              <a:t>DELIVERY</a:t>
            </a:r>
            <a:r>
              <a:rPr sz="3150" spc="-90" dirty="0"/>
              <a:t> </a:t>
            </a:r>
            <a:r>
              <a:rPr sz="3150" spc="-60" dirty="0"/>
              <a:t>PLAN</a:t>
            </a:r>
            <a:r>
              <a:rPr sz="3150" spc="-65" dirty="0"/>
              <a:t> </a:t>
            </a:r>
            <a:r>
              <a:rPr sz="3150" spc="-10" dirty="0"/>
              <a:t>(TIDP)</a:t>
            </a:r>
            <a:endParaRPr sz="315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BC734AB-1E7B-405D-8F1D-B073BE044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2668"/>
            <a:ext cx="10692765" cy="601408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60137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" y="2683764"/>
              <a:ext cx="166115" cy="1645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07" y="4300727"/>
              <a:ext cx="167640" cy="164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783" y="779271"/>
              <a:ext cx="321564" cy="1587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1459" y="778002"/>
              <a:ext cx="324612" cy="125349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80060" y="774192"/>
              <a:ext cx="132587" cy="8001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16636" y="1566672"/>
              <a:ext cx="167639" cy="1661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63880" y="774192"/>
              <a:ext cx="370332" cy="46177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03731" y="1203960"/>
              <a:ext cx="128016" cy="12801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144" y="2354580"/>
              <a:ext cx="108204" cy="10972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0" y="3887724"/>
              <a:ext cx="121920" cy="420624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12776" y="1987296"/>
              <a:ext cx="126492" cy="416052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79831" y="2397251"/>
              <a:ext cx="100584" cy="9296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7347" y="4861559"/>
              <a:ext cx="21335" cy="19141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96595" y="5200903"/>
              <a:ext cx="321564" cy="15748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7244" y="4704588"/>
              <a:ext cx="166115" cy="166115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0" y="5710428"/>
              <a:ext cx="64008" cy="106527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72795" y="5531612"/>
              <a:ext cx="327660" cy="124713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499872" y="5986271"/>
              <a:ext cx="134111" cy="80009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537972" y="5829300"/>
              <a:ext cx="167640" cy="166116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588263" y="6326123"/>
              <a:ext cx="365760" cy="452628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920495" y="6230112"/>
              <a:ext cx="132587" cy="128016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9966959" y="772668"/>
              <a:ext cx="574547" cy="1522475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0029443" y="5038344"/>
              <a:ext cx="531876" cy="1744979"/>
            </a:xfrm>
            <a:prstGeom prst="rect">
              <a:avLst/>
            </a:prstGeom>
          </p:spPr>
        </p:pic>
      </p:grpSp>
      <p:pic>
        <p:nvPicPr>
          <p:cNvPr id="27" name="object 27"/>
          <p:cNvPicPr/>
          <p:nvPr/>
        </p:nvPicPr>
        <p:blipFill>
          <a:blip r:embed="rId26" cstate="print"/>
          <a:stretch>
            <a:fillRect/>
          </a:stretch>
        </p:blipFill>
        <p:spPr>
          <a:xfrm>
            <a:off x="441960" y="2354579"/>
            <a:ext cx="167639" cy="164592"/>
          </a:xfrm>
          <a:prstGeom prst="rect">
            <a:avLst/>
          </a:prstGeom>
        </p:spPr>
      </p:pic>
      <p:pic>
        <p:nvPicPr>
          <p:cNvPr id="28" name="object 28"/>
          <p:cNvPicPr/>
          <p:nvPr/>
        </p:nvPicPr>
        <p:blipFill>
          <a:blip r:embed="rId27" cstate="print"/>
          <a:stretch>
            <a:fillRect/>
          </a:stretch>
        </p:blipFill>
        <p:spPr>
          <a:xfrm>
            <a:off x="516636" y="2020824"/>
            <a:ext cx="167639" cy="166116"/>
          </a:xfrm>
          <a:prstGeom prst="rect">
            <a:avLst/>
          </a:prstGeom>
        </p:spPr>
      </p:pic>
      <p:pic>
        <p:nvPicPr>
          <p:cNvPr id="29" name="object 29"/>
          <p:cNvPicPr/>
          <p:nvPr/>
        </p:nvPicPr>
        <p:blipFill>
          <a:blip r:embed="rId28" cstate="print"/>
          <a:stretch>
            <a:fillRect/>
          </a:stretch>
        </p:blipFill>
        <p:spPr>
          <a:xfrm>
            <a:off x="463295" y="5042915"/>
            <a:ext cx="166116" cy="164591"/>
          </a:xfrm>
          <a:prstGeom prst="rect">
            <a:avLst/>
          </a:prstGeom>
        </p:spPr>
      </p:pic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537972" y="5376671"/>
            <a:ext cx="167640" cy="164592"/>
          </a:xfrm>
          <a:prstGeom prst="rect">
            <a:avLst/>
          </a:prstGeom>
        </p:spPr>
      </p:pic>
      <p:pic>
        <p:nvPicPr>
          <p:cNvPr id="31" name="object 31"/>
          <p:cNvPicPr/>
          <p:nvPr/>
        </p:nvPicPr>
        <p:blipFill>
          <a:blip r:embed="rId30" cstate="print"/>
          <a:stretch>
            <a:fillRect/>
          </a:stretch>
        </p:blipFill>
        <p:spPr>
          <a:xfrm>
            <a:off x="4739640" y="3226308"/>
            <a:ext cx="3465575" cy="1990343"/>
          </a:xfrm>
          <a:prstGeom prst="rect">
            <a:avLst/>
          </a:prstGeom>
        </p:spPr>
      </p:pic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1270564" y="1224768"/>
            <a:ext cx="818134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350" dirty="0"/>
              <a:t>TASK</a:t>
            </a:r>
            <a:r>
              <a:rPr sz="3150" spc="-80" dirty="0"/>
              <a:t> </a:t>
            </a:r>
            <a:r>
              <a:rPr sz="3150" spc="-75" dirty="0"/>
              <a:t>INFORMATION</a:t>
            </a:r>
            <a:r>
              <a:rPr sz="3150" spc="-65" dirty="0"/>
              <a:t> </a:t>
            </a:r>
            <a:r>
              <a:rPr sz="3150" spc="-175" dirty="0"/>
              <a:t>DELIVERY</a:t>
            </a:r>
            <a:r>
              <a:rPr sz="3150" spc="-90" dirty="0"/>
              <a:t> </a:t>
            </a:r>
            <a:r>
              <a:rPr sz="3150" spc="-60" dirty="0"/>
              <a:t>PLAN</a:t>
            </a:r>
            <a:r>
              <a:rPr sz="3150" spc="-65" dirty="0"/>
              <a:t> </a:t>
            </a:r>
            <a:r>
              <a:rPr sz="3150" spc="-10" dirty="0"/>
              <a:t>(TIDP)</a:t>
            </a:r>
            <a:endParaRPr sz="3150"/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265938" y="1949957"/>
          <a:ext cx="10039341" cy="398456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8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4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3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044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0797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2194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797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0987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036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162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224154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0797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7691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52323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675640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515620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67690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53847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  <a:gridCol w="675640">
                  <a:extLst>
                    <a:ext uri="{9D8B030D-6E8A-4147-A177-3AD203B41FA5}">
                      <a16:colId xmlns:a16="http://schemas.microsoft.com/office/drawing/2014/main" val="20021"/>
                    </a:ext>
                  </a:extLst>
                </a:gridCol>
                <a:gridCol w="477520">
                  <a:extLst>
                    <a:ext uri="{9D8B030D-6E8A-4147-A177-3AD203B41FA5}">
                      <a16:colId xmlns:a16="http://schemas.microsoft.com/office/drawing/2014/main" val="20022"/>
                    </a:ext>
                  </a:extLst>
                </a:gridCol>
              </a:tblGrid>
              <a:tr h="146050">
                <a:tc rowSpan="4" gridSpan="7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4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8">
                  <a:txBody>
                    <a:bodyPr/>
                    <a:lstStyle/>
                    <a:p>
                      <a:pPr marL="340995">
                        <a:lnSpc>
                          <a:spcPts val="855"/>
                        </a:lnSpc>
                      </a:pPr>
                      <a:r>
                        <a:rPr sz="800" b="1" spc="-70" dirty="0">
                          <a:latin typeface="Arial"/>
                          <a:cs typeface="Arial"/>
                        </a:rPr>
                        <a:t>Refer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0" dirty="0">
                          <a:latin typeface="Arial"/>
                          <a:cs typeface="Arial"/>
                        </a:rPr>
                        <a:t>to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0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5" dirty="0">
                          <a:latin typeface="Arial"/>
                          <a:cs typeface="Arial"/>
                        </a:rPr>
                        <a:t>naming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5" dirty="0">
                          <a:latin typeface="Arial"/>
                          <a:cs typeface="Arial"/>
                        </a:rPr>
                        <a:t>convention</a:t>
                      </a:r>
                      <a:r>
                        <a:rPr sz="80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0" dirty="0">
                          <a:latin typeface="Arial"/>
                          <a:cs typeface="Arial"/>
                        </a:rPr>
                        <a:t>doc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5" dirty="0">
                          <a:latin typeface="Arial"/>
                          <a:cs typeface="Arial"/>
                        </a:rPr>
                        <a:t>for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info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06680">
                        <a:lnSpc>
                          <a:spcPts val="1000"/>
                        </a:lnSpc>
                        <a:spcBef>
                          <a:spcPts val="5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EXCHANGE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#01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01600">
                        <a:lnSpc>
                          <a:spcPts val="1000"/>
                        </a:lnSpc>
                        <a:spcBef>
                          <a:spcPts val="5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EXCHANGE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#02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114300">
                        <a:lnSpc>
                          <a:spcPts val="1000"/>
                        </a:lnSpc>
                        <a:spcBef>
                          <a:spcPts val="5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EXCHANGE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#03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83820">
                        <a:lnSpc>
                          <a:spcPts val="1000"/>
                        </a:lnSpc>
                        <a:spcBef>
                          <a:spcPts val="5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DATA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EXCHANGE</a:t>
                      </a:r>
                      <a:r>
                        <a:rPr sz="850" b="1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#04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ts val="98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STAGE: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" marR="36195">
                        <a:lnSpc>
                          <a:spcPct val="103499"/>
                        </a:lnSpc>
                        <a:spcBef>
                          <a:spcPts val="53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Schematic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Design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98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STAGE: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" marR="28575">
                        <a:lnSpc>
                          <a:spcPct val="103499"/>
                        </a:lnSpc>
                        <a:spcBef>
                          <a:spcPts val="53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Schematic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Design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ts val="98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STAGE: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">
                        <a:lnSpc>
                          <a:spcPct val="102899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Design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Developme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nt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19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ts val="98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STAGE: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" marR="81915">
                        <a:lnSpc>
                          <a:spcPct val="102899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Design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Develop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ment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00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gridSpan="8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1050">
                        <a:latin typeface="Times New Roman"/>
                        <a:cs typeface="Times New Roman"/>
                      </a:endParaRPr>
                    </a:p>
                    <a:p>
                      <a:pPr marL="542290">
                        <a:lnSpc>
                          <a:spcPct val="100000"/>
                        </a:lnSpc>
                      </a:pPr>
                      <a:r>
                        <a:rPr sz="1050" b="1" spc="-65" dirty="0">
                          <a:latin typeface="Arial"/>
                          <a:cs typeface="Arial"/>
                        </a:rPr>
                        <a:t>File</a:t>
                      </a:r>
                      <a:r>
                        <a:rPr sz="105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60" dirty="0">
                          <a:latin typeface="Arial"/>
                          <a:cs typeface="Arial"/>
                        </a:rPr>
                        <a:t>Naming</a:t>
                      </a:r>
                      <a:r>
                        <a:rPr sz="105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b="1" spc="-10" dirty="0">
                          <a:latin typeface="Arial"/>
                          <a:cs typeface="Arial"/>
                        </a:rPr>
                        <a:t>Conventions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5940">
                <a:tc gridSpan="7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8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ts val="905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Milestone: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1" spc="-25" dirty="0">
                          <a:latin typeface="Calibri"/>
                          <a:cs typeface="Calibri"/>
                        </a:rPr>
                        <a:t>50%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4445" marR="36195">
                        <a:lnSpc>
                          <a:spcPct val="102299"/>
                        </a:lnSpc>
                        <a:spcBef>
                          <a:spcPts val="1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Schematic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Design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905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Milestone: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100%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4445" marR="28575">
                        <a:lnSpc>
                          <a:spcPct val="102299"/>
                        </a:lnSpc>
                        <a:spcBef>
                          <a:spcPts val="1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Schematic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Design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ts val="905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Milestone: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4445" algn="just">
                        <a:lnSpc>
                          <a:spcPct val="102899"/>
                        </a:lnSpc>
                        <a:spcBef>
                          <a:spcPts val="53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50%</a:t>
                      </a:r>
                      <a:r>
                        <a:rPr sz="85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Design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Developme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nt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79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ts val="905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Milestone: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444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100%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4445" marR="81915">
                        <a:lnSpc>
                          <a:spcPct val="1030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Design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Develop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ment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7804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96570">
                        <a:lnSpc>
                          <a:spcPct val="100000"/>
                        </a:lnSpc>
                      </a:pPr>
                      <a:r>
                        <a:rPr sz="800" b="1" spc="-20" dirty="0">
                          <a:latin typeface="Arial"/>
                          <a:cs typeface="Arial"/>
                        </a:rPr>
                        <a:t>DESCRIPTION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280"/>
                        </a:spcBef>
                      </a:pPr>
                      <a:r>
                        <a:rPr sz="800" b="1" spc="-100" dirty="0">
                          <a:latin typeface="Arial"/>
                          <a:cs typeface="Arial"/>
                        </a:rPr>
                        <a:t>EXCHANGE</a:t>
                      </a:r>
                      <a:r>
                        <a:rPr sz="8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FORMATS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35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7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46990" marR="5715" indent="-33655">
                        <a:lnSpc>
                          <a:spcPts val="950"/>
                        </a:lnSpc>
                      </a:pPr>
                      <a:r>
                        <a:rPr sz="800" b="1" spc="-85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0" dirty="0">
                          <a:latin typeface="Arial"/>
                          <a:cs typeface="Arial"/>
                        </a:rPr>
                        <a:t>Code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11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7305" indent="-24765">
                        <a:lnSpc>
                          <a:spcPts val="950"/>
                        </a:lnSpc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Contrac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0" dirty="0">
                          <a:latin typeface="Arial"/>
                          <a:cs typeface="Arial"/>
                        </a:rPr>
                        <a:t>t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45" dirty="0">
                          <a:latin typeface="Arial"/>
                          <a:cs typeface="Arial"/>
                        </a:rPr>
                        <a:t>Code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5240" marR="5715" algn="ctr">
                        <a:lnSpc>
                          <a:spcPts val="950"/>
                        </a:lnSpc>
                        <a:spcBef>
                          <a:spcPts val="844"/>
                        </a:spcBef>
                      </a:pPr>
                      <a:r>
                        <a:rPr sz="800" b="1" spc="-55" dirty="0">
                          <a:latin typeface="Arial"/>
                          <a:cs typeface="Arial"/>
                        </a:rPr>
                        <a:t>Origina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tor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Code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715" indent="-1270" algn="ctr">
                        <a:lnSpc>
                          <a:spcPts val="950"/>
                        </a:lnSpc>
                        <a:spcBef>
                          <a:spcPts val="844"/>
                        </a:spcBef>
                      </a:pPr>
                      <a:r>
                        <a:rPr sz="800" b="1" spc="-35" dirty="0">
                          <a:latin typeface="Arial"/>
                          <a:cs typeface="Arial"/>
                        </a:rPr>
                        <a:t>Volum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e/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0" dirty="0">
                          <a:latin typeface="Arial"/>
                          <a:cs typeface="Arial"/>
                        </a:rPr>
                        <a:t>System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0955" marR="11430" algn="ctr">
                        <a:lnSpc>
                          <a:spcPts val="950"/>
                        </a:lnSpc>
                        <a:spcBef>
                          <a:spcPts val="844"/>
                        </a:spcBef>
                      </a:pPr>
                      <a:r>
                        <a:rPr sz="800" b="1" spc="-65" dirty="0">
                          <a:latin typeface="Arial"/>
                          <a:cs typeface="Arial"/>
                        </a:rPr>
                        <a:t>Levels/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75" dirty="0">
                          <a:latin typeface="Arial"/>
                          <a:cs typeface="Arial"/>
                        </a:rPr>
                        <a:t>Locatio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ns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5400" marR="15875" algn="ctr">
                        <a:lnSpc>
                          <a:spcPts val="950"/>
                        </a:lnSpc>
                        <a:spcBef>
                          <a:spcPts val="844"/>
                        </a:spcBef>
                      </a:pPr>
                      <a:r>
                        <a:rPr sz="800" b="1" spc="-95" dirty="0">
                          <a:latin typeface="Arial"/>
                          <a:cs typeface="Arial"/>
                        </a:rPr>
                        <a:t>Docum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ent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Type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890" indent="2540">
                        <a:lnSpc>
                          <a:spcPts val="950"/>
                        </a:lnSpc>
                      </a:pPr>
                      <a:r>
                        <a:rPr sz="800" b="1" spc="-80" dirty="0">
                          <a:latin typeface="Arial"/>
                          <a:cs typeface="Arial"/>
                        </a:rPr>
                        <a:t>Disci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65" dirty="0">
                          <a:latin typeface="Arial"/>
                          <a:cs typeface="Arial"/>
                        </a:rPr>
                        <a:t>pline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2540" indent="-1905" algn="ctr">
                        <a:lnSpc>
                          <a:spcPts val="950"/>
                        </a:lnSpc>
                        <a:spcBef>
                          <a:spcPts val="844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Series </a:t>
                      </a:r>
                      <a:r>
                        <a:rPr sz="800" b="1" spc="-80" dirty="0">
                          <a:latin typeface="Arial"/>
                          <a:cs typeface="Arial"/>
                        </a:rPr>
                        <a:t>Numbe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r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ct val="1000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Discipline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" marR="27305">
                        <a:lnSpc>
                          <a:spcPct val="102899"/>
                        </a:lnSpc>
                        <a:spcBef>
                          <a:spcPts val="57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DATE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ISSUE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ct val="1000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Discipline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" marR="19685">
                        <a:lnSpc>
                          <a:spcPct val="102899"/>
                        </a:lnSpc>
                        <a:spcBef>
                          <a:spcPts val="57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DATE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ISSUE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ct val="1000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Discipline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" marR="42545">
                        <a:lnSpc>
                          <a:spcPct val="102899"/>
                        </a:lnSpc>
                        <a:spcBef>
                          <a:spcPts val="57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DATE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REQUIRED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ISSUE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4445">
                        <a:lnSpc>
                          <a:spcPct val="1000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Discipline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4445" marR="52069">
                        <a:lnSpc>
                          <a:spcPct val="103099"/>
                        </a:lnSpc>
                        <a:spcBef>
                          <a:spcPts val="4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DATE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REQUIRE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85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5" dirty="0">
                          <a:latin typeface="Calibri"/>
                          <a:cs typeface="Calibri"/>
                        </a:rPr>
                        <a:t>TO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ISSUE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0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60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45" dirty="0">
                          <a:latin typeface="Arial"/>
                          <a:cs typeface="Arial"/>
                        </a:rPr>
                        <a:t>RVT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15875" indent="-44450">
                        <a:lnSpc>
                          <a:spcPts val="950"/>
                        </a:lnSpc>
                        <a:spcBef>
                          <a:spcPts val="500"/>
                        </a:spcBef>
                      </a:pPr>
                      <a:r>
                        <a:rPr sz="800" b="1" spc="-95" dirty="0">
                          <a:latin typeface="Arial"/>
                          <a:cs typeface="Arial"/>
                        </a:rPr>
                        <a:t>NW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IFC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68580" marR="20320" indent="-36830">
                        <a:lnSpc>
                          <a:spcPts val="950"/>
                        </a:lnSpc>
                        <a:spcBef>
                          <a:spcPts val="500"/>
                        </a:spcBef>
                      </a:pPr>
                      <a:r>
                        <a:rPr sz="800" b="1" spc="-120" dirty="0">
                          <a:latin typeface="Arial"/>
                          <a:cs typeface="Arial"/>
                        </a:rPr>
                        <a:t>DW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PDF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71120" marR="19050" indent="-43180">
                        <a:lnSpc>
                          <a:spcPts val="950"/>
                        </a:lnSpc>
                        <a:spcBef>
                          <a:spcPts val="500"/>
                        </a:spcBef>
                      </a:pPr>
                      <a:r>
                        <a:rPr sz="800" b="1" spc="-100" dirty="0">
                          <a:latin typeface="Arial"/>
                          <a:cs typeface="Arial"/>
                        </a:rPr>
                        <a:t>NW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111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1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731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723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863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50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869"/>
                        </a:lnSpc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PLUMBING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MODEL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69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69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69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869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ZZ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69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MOD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69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298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915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15570">
                        <a:lnSpc>
                          <a:spcPts val="915"/>
                        </a:lnSpc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4922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915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ts val="915"/>
                        </a:lnSpc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71120">
                        <a:lnSpc>
                          <a:spcPts val="915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1-Oct-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71755">
                        <a:lnSpc>
                          <a:spcPts val="915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3398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ts val="915"/>
                        </a:lnSpc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Oct-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73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marR="108585">
                        <a:lnSpc>
                          <a:spcPts val="950"/>
                        </a:lnSpc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PLUMBING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95" dirty="0">
                          <a:latin typeface="Arial"/>
                          <a:cs typeface="Arial"/>
                        </a:rPr>
                        <a:t>NOTES,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LEGEND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5" dirty="0">
                          <a:latin typeface="Arial"/>
                          <a:cs typeface="Arial"/>
                        </a:rPr>
                        <a:t>AND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25" dirty="0">
                          <a:latin typeface="Arial"/>
                          <a:cs typeface="Arial"/>
                        </a:rPr>
                        <a:t>ABBREVIATIONS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889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91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91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91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91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91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ZZ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91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1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ct val="103600"/>
                        </a:lnSpc>
                        <a:spcBef>
                          <a:spcPts val="55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9225" marR="105410" indent="-33655">
                        <a:lnSpc>
                          <a:spcPct val="103600"/>
                        </a:lnSpc>
                        <a:spcBef>
                          <a:spcPts val="55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ct val="103600"/>
                        </a:lnSpc>
                        <a:spcBef>
                          <a:spcPts val="55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ct val="103600"/>
                        </a:lnSpc>
                        <a:spcBef>
                          <a:spcPts val="55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1-Oct-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177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ct val="103600"/>
                        </a:lnSpc>
                        <a:spcBef>
                          <a:spcPts val="55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9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Oct-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49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76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60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marR="257810">
                        <a:lnSpc>
                          <a:spcPts val="950"/>
                        </a:lnSpc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PLUMBING</a:t>
                      </a:r>
                      <a:r>
                        <a:rPr sz="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-</a:t>
                      </a:r>
                      <a:r>
                        <a:rPr sz="800" b="1" spc="2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5" dirty="0">
                          <a:latin typeface="Arial"/>
                          <a:cs typeface="Arial"/>
                        </a:rPr>
                        <a:t>TYPICAL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0" dirty="0">
                          <a:latin typeface="Arial"/>
                          <a:cs typeface="Arial"/>
                        </a:rPr>
                        <a:t>DETAILS</a:t>
                      </a:r>
                      <a:r>
                        <a:rPr sz="800" b="1" spc="50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20" dirty="0">
                          <a:latin typeface="Arial"/>
                          <a:cs typeface="Arial"/>
                        </a:rPr>
                        <a:t>SHEET-</a:t>
                      </a:r>
                      <a:r>
                        <a:rPr sz="800" b="1" spc="-50" dirty="0">
                          <a:latin typeface="Arial"/>
                          <a:cs typeface="Arial"/>
                        </a:rPr>
                        <a:t>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68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90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900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9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9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9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ZZ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9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9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900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ct val="103600"/>
                        </a:lnSpc>
                        <a:spcBef>
                          <a:spcPts val="69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9225" marR="105410" indent="-33655">
                        <a:lnSpc>
                          <a:spcPct val="103600"/>
                        </a:lnSpc>
                        <a:spcBef>
                          <a:spcPts val="69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ct val="103600"/>
                        </a:lnSpc>
                        <a:spcBef>
                          <a:spcPts val="69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ct val="103600"/>
                        </a:lnSpc>
                        <a:spcBef>
                          <a:spcPts val="69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endParaRPr sz="85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1-Oct-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ct val="103600"/>
                        </a:lnSpc>
                        <a:spcBef>
                          <a:spcPts val="690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876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72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Oct-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920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6390">
                <a:tc>
                  <a:txBody>
                    <a:bodyPr/>
                    <a:lstStyle/>
                    <a:p>
                      <a:pPr marL="2540" marR="160655">
                        <a:lnSpc>
                          <a:spcPts val="950"/>
                        </a:lnSpc>
                        <a:spcBef>
                          <a:spcPts val="575"/>
                        </a:spcBef>
                      </a:pPr>
                      <a:r>
                        <a:rPr sz="800" b="1" spc="-85" dirty="0">
                          <a:latin typeface="Arial"/>
                          <a:cs typeface="Arial"/>
                        </a:rPr>
                        <a:t>GROUND</a:t>
                      </a:r>
                      <a:r>
                        <a:rPr sz="8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0" dirty="0">
                          <a:latin typeface="Arial"/>
                          <a:cs typeface="Arial"/>
                        </a:rPr>
                        <a:t>FLOOR</a:t>
                      </a:r>
                      <a:r>
                        <a:rPr sz="8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SUPPLY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 LAYOUT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730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844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44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44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44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44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44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44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GF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44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44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7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44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901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ct val="103499"/>
                        </a:lnSpc>
                        <a:spcBef>
                          <a:spcPts val="17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9225" marR="105410" indent="-33655">
                        <a:lnSpc>
                          <a:spcPct val="103499"/>
                        </a:lnSpc>
                        <a:spcBef>
                          <a:spcPts val="17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ct val="103499"/>
                        </a:lnSpc>
                        <a:spcBef>
                          <a:spcPts val="17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ct val="103499"/>
                        </a:lnSpc>
                        <a:spcBef>
                          <a:spcPts val="17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1-Oct-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ct val="103499"/>
                        </a:lnSpc>
                        <a:spcBef>
                          <a:spcPts val="17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22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Oct-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2667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40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805"/>
                        </a:lnSpc>
                      </a:pPr>
                      <a:r>
                        <a:rPr sz="800" b="1" spc="-13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5" dirty="0">
                          <a:latin typeface="Arial"/>
                          <a:cs typeface="Arial"/>
                        </a:rPr>
                        <a:t>01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30" dirty="0">
                          <a:latin typeface="Arial"/>
                          <a:cs typeface="Arial"/>
                        </a:rPr>
                        <a:t>SUPPLY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LAYOUT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805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05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0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0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0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0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0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0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0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84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05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61594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ct val="1036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9225" marR="105410" indent="-33655">
                        <a:lnSpc>
                          <a:spcPct val="103600"/>
                        </a:lnSpc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ct val="1036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ct val="1036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1-Oct-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ct val="10360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Oct-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321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>
                        <a:lnSpc>
                          <a:spcPts val="855"/>
                        </a:lnSpc>
                      </a:pPr>
                      <a:r>
                        <a:rPr sz="800" b="1" spc="-135" dirty="0">
                          <a:latin typeface="Arial"/>
                          <a:cs typeface="Arial"/>
                        </a:rPr>
                        <a:t>LEVEL</a:t>
                      </a:r>
                      <a:r>
                        <a:rPr sz="800" b="1" spc="-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35" dirty="0">
                          <a:latin typeface="Arial"/>
                          <a:cs typeface="Arial"/>
                        </a:rPr>
                        <a:t>02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8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30" dirty="0">
                          <a:latin typeface="Arial"/>
                          <a:cs typeface="Arial"/>
                        </a:rPr>
                        <a:t>SUPPLY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LAYOUT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40" algn="ctr">
                        <a:lnSpc>
                          <a:spcPts val="855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55"/>
                        </a:lnSpc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5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5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5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905" algn="ctr">
                        <a:lnSpc>
                          <a:spcPts val="85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5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02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1270" algn="ctr">
                        <a:lnSpc>
                          <a:spcPts val="85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55"/>
                        </a:lnSpc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855"/>
                        </a:lnSpc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ts val="1060"/>
                        </a:lnSpc>
                        <a:spcBef>
                          <a:spcPts val="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9225" marR="105410" indent="-33655">
                        <a:lnSpc>
                          <a:spcPts val="1060"/>
                        </a:lnSpc>
                        <a:spcBef>
                          <a:spcPts val="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ts val="1060"/>
                        </a:lnSpc>
                        <a:spcBef>
                          <a:spcPts val="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ts val="1060"/>
                        </a:lnSpc>
                        <a:spcBef>
                          <a:spcPts val="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1-Oct-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ts val="1060"/>
                        </a:lnSpc>
                        <a:spcBef>
                          <a:spcPts val="5"/>
                        </a:spcBef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Oct-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90" dirty="0">
                          <a:latin typeface="Arial"/>
                          <a:cs typeface="Arial"/>
                        </a:rPr>
                        <a:t>ROOF</a:t>
                      </a:r>
                      <a:r>
                        <a:rPr sz="8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14" dirty="0">
                          <a:latin typeface="Arial"/>
                          <a:cs typeface="Arial"/>
                        </a:rPr>
                        <a:t>WATER</a:t>
                      </a:r>
                      <a:r>
                        <a:rPr sz="8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30" dirty="0">
                          <a:latin typeface="Arial"/>
                          <a:cs typeface="Arial"/>
                        </a:rPr>
                        <a:t>SUPPLY</a:t>
                      </a:r>
                      <a:r>
                        <a:rPr sz="8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b="1" spc="-10" dirty="0">
                          <a:latin typeface="Arial"/>
                          <a:cs typeface="Arial"/>
                        </a:rPr>
                        <a:t>LAYOUT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50" dirty="0">
                          <a:latin typeface="Arial"/>
                          <a:cs typeface="Arial"/>
                        </a:rPr>
                        <a:t>X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KS012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987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BON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ABC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RF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DWG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25" dirty="0">
                          <a:latin typeface="Arial"/>
                          <a:cs typeface="Arial"/>
                        </a:rPr>
                        <a:t>PL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15"/>
                        </a:spcBef>
                      </a:pPr>
                      <a:r>
                        <a:rPr sz="800" b="1" spc="-10" dirty="0">
                          <a:latin typeface="Arial"/>
                          <a:cs typeface="Arial"/>
                        </a:rPr>
                        <a:t>00001</a:t>
                      </a:r>
                      <a:endParaRPr sz="800">
                        <a:latin typeface="Arial"/>
                        <a:cs typeface="Arial"/>
                      </a:endParaRPr>
                    </a:p>
                  </a:txBody>
                  <a:tcPr marL="0" marR="0" marT="1162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DF0E8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ts val="106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9225" marR="105410" indent="-33655">
                        <a:lnSpc>
                          <a:spcPts val="1060"/>
                        </a:lnSpc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ts val="106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8191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Sep-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44780">
                        <a:lnSpc>
                          <a:spcPts val="865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5405" indent="-62865">
                        <a:lnSpc>
                          <a:spcPts val="106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1-Oct-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717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33985" marR="64135" indent="-62865">
                        <a:lnSpc>
                          <a:spcPts val="1060"/>
                        </a:lnSpc>
                      </a:pPr>
                      <a:r>
                        <a:rPr sz="850" b="1" spc="-10" dirty="0">
                          <a:latin typeface="Calibri"/>
                          <a:cs typeface="Calibri"/>
                        </a:rPr>
                        <a:t>Mechanical</a:t>
                      </a:r>
                      <a:r>
                        <a:rPr sz="850" b="1" spc="5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850" b="1" spc="-10" dirty="0">
                          <a:latin typeface="Calibri"/>
                          <a:cs typeface="Calibri"/>
                        </a:rPr>
                        <a:t>Engineer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6985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850" b="1" dirty="0">
                          <a:latin typeface="Calibri"/>
                          <a:cs typeface="Calibri"/>
                        </a:rPr>
                        <a:t>16-</a:t>
                      </a:r>
                      <a:r>
                        <a:rPr sz="850" b="1" spc="-20" dirty="0">
                          <a:latin typeface="Calibri"/>
                          <a:cs typeface="Calibri"/>
                        </a:rPr>
                        <a:t>Oct-</a:t>
                      </a:r>
                      <a:endParaRPr sz="850">
                        <a:latin typeface="Calibri"/>
                        <a:cs typeface="Calibri"/>
                      </a:endParaRPr>
                    </a:p>
                    <a:p>
                      <a:pPr marL="126364">
                        <a:lnSpc>
                          <a:spcPts val="865"/>
                        </a:lnSpc>
                        <a:spcBef>
                          <a:spcPts val="35"/>
                        </a:spcBef>
                      </a:pPr>
                      <a:r>
                        <a:rPr sz="850" b="1" spc="-20" dirty="0">
                          <a:latin typeface="Calibri"/>
                          <a:cs typeface="Calibri"/>
                        </a:rPr>
                        <a:t>2022</a:t>
                      </a:r>
                      <a:endParaRPr sz="850">
                        <a:latin typeface="Calibri"/>
                        <a:cs typeface="Calibri"/>
                      </a:endParaRPr>
                    </a:p>
                  </a:txBody>
                  <a:tcPr marL="0" marR="0" marT="635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53C9E401-49C8-458D-928A-A4A7AC043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5820DC-3A77-73A4-399A-84308B72BBF1}"/>
              </a:ext>
            </a:extLst>
          </p:cNvPr>
          <p:cNvSpPr/>
          <p:nvPr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40317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B7FAE9-460E-4996-B6CE-BDB08B41721A}"/>
              </a:ext>
            </a:extLst>
          </p:cNvPr>
          <p:cNvSpPr/>
          <p:nvPr/>
        </p:nvSpPr>
        <p:spPr>
          <a:xfrm>
            <a:off x="9342351" y="5946661"/>
            <a:ext cx="1025684" cy="1042143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156C19A-C027-69EA-A5CE-D63E8A070ED4}"/>
              </a:ext>
            </a:extLst>
          </p:cNvPr>
          <p:cNvSpPr/>
          <p:nvPr/>
        </p:nvSpPr>
        <p:spPr>
          <a:xfrm>
            <a:off x="6281135" y="2590010"/>
            <a:ext cx="4406855" cy="932901"/>
          </a:xfrm>
          <a:prstGeom prst="rect">
            <a:avLst/>
          </a:prstGeom>
          <a:solidFill>
            <a:srgbClr val="4E4378">
              <a:alpha val="36000"/>
            </a:srgbClr>
          </a:soli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F160FC-7A2E-44FF-5CDD-9CF03F6A54E1}"/>
              </a:ext>
            </a:extLst>
          </p:cNvPr>
          <p:cNvSpPr/>
          <p:nvPr/>
        </p:nvSpPr>
        <p:spPr>
          <a:xfrm>
            <a:off x="6286545" y="3621085"/>
            <a:ext cx="4406855" cy="932901"/>
          </a:xfrm>
          <a:prstGeom prst="rect">
            <a:avLst/>
          </a:prstGeom>
          <a:solidFill>
            <a:srgbClr val="4E4378">
              <a:alpha val="36000"/>
            </a:srgbClr>
          </a:solid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F72784-5A72-2DBA-CFA2-4D99C8B8E39B}"/>
              </a:ext>
            </a:extLst>
          </p:cNvPr>
          <p:cNvSpPr txBox="1"/>
          <p:nvPr/>
        </p:nvSpPr>
        <p:spPr>
          <a:xfrm>
            <a:off x="6354776" y="3838513"/>
            <a:ext cx="4253690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508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محتويات الوحدة</a:t>
            </a:r>
            <a:endParaRPr lang="en-GB" sz="3508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FC3E7F-2B02-76B3-4D7F-26FA8D894224}"/>
              </a:ext>
            </a:extLst>
          </p:cNvPr>
          <p:cNvSpPr/>
          <p:nvPr/>
        </p:nvSpPr>
        <p:spPr>
          <a:xfrm>
            <a:off x="1893750" y="2571797"/>
            <a:ext cx="3452951" cy="717575"/>
          </a:xfrm>
          <a:prstGeom prst="rect">
            <a:avLst/>
          </a:prstGeom>
          <a:solidFill>
            <a:srgbClr val="4E4378">
              <a:alpha val="36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CF6589-E926-75F4-86A1-36CE81E24CD8}"/>
              </a:ext>
            </a:extLst>
          </p:cNvPr>
          <p:cNvSpPr/>
          <p:nvPr/>
        </p:nvSpPr>
        <p:spPr>
          <a:xfrm>
            <a:off x="1767032" y="3406342"/>
            <a:ext cx="3470950" cy="717575"/>
          </a:xfrm>
          <a:prstGeom prst="rect">
            <a:avLst/>
          </a:prstGeom>
          <a:solidFill>
            <a:srgbClr val="4E4378">
              <a:alpha val="36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7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CDE</a:t>
            </a:r>
            <a:endParaRPr lang="en-GB" sz="2807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5E0DE8-1F2C-BE15-4E7B-7BE3C8DDDFF1}"/>
              </a:ext>
            </a:extLst>
          </p:cNvPr>
          <p:cNvSpPr/>
          <p:nvPr/>
        </p:nvSpPr>
        <p:spPr>
          <a:xfrm>
            <a:off x="1884877" y="4210800"/>
            <a:ext cx="3452951" cy="717575"/>
          </a:xfrm>
          <a:prstGeom prst="rect">
            <a:avLst/>
          </a:prstGeom>
          <a:solidFill>
            <a:srgbClr val="4E4378">
              <a:alpha val="36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96BF5-9E55-89D2-73C6-5D7C83ED97B6}"/>
              </a:ext>
            </a:extLst>
          </p:cNvPr>
          <p:cNvSpPr/>
          <p:nvPr/>
        </p:nvSpPr>
        <p:spPr>
          <a:xfrm>
            <a:off x="1875750" y="4996822"/>
            <a:ext cx="3452951" cy="717575"/>
          </a:xfrm>
          <a:prstGeom prst="rect">
            <a:avLst/>
          </a:prstGeom>
          <a:solidFill>
            <a:srgbClr val="4E4378">
              <a:alpha val="36000"/>
            </a:srgb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35F73C-F3E6-90EC-CBDE-0C3767F2A3F1}"/>
              </a:ext>
            </a:extLst>
          </p:cNvPr>
          <p:cNvSpPr/>
          <p:nvPr/>
        </p:nvSpPr>
        <p:spPr>
          <a:xfrm>
            <a:off x="5094682" y="2639682"/>
            <a:ext cx="534670" cy="529101"/>
          </a:xfrm>
          <a:prstGeom prst="ellipse">
            <a:avLst/>
          </a:prstGeom>
          <a:solidFill>
            <a:srgbClr val="BAA65D">
              <a:alpha val="80000"/>
            </a:srgbClr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08FA28-4A3D-A01E-E254-76E74746E3DE}"/>
              </a:ext>
            </a:extLst>
          </p:cNvPr>
          <p:cNvSpPr/>
          <p:nvPr/>
        </p:nvSpPr>
        <p:spPr>
          <a:xfrm>
            <a:off x="5094682" y="3484851"/>
            <a:ext cx="534670" cy="530492"/>
          </a:xfrm>
          <a:prstGeom prst="ellipse">
            <a:avLst/>
          </a:prstGeom>
          <a:solidFill>
            <a:srgbClr val="BAA65D">
              <a:alpha val="80000"/>
            </a:srgbClr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091F31E-1362-E856-7639-B592F33D8EC1}"/>
              </a:ext>
            </a:extLst>
          </p:cNvPr>
          <p:cNvSpPr/>
          <p:nvPr/>
        </p:nvSpPr>
        <p:spPr>
          <a:xfrm>
            <a:off x="5142022" y="4288248"/>
            <a:ext cx="534670" cy="530493"/>
          </a:xfrm>
          <a:prstGeom prst="ellipse">
            <a:avLst/>
          </a:prstGeom>
          <a:solidFill>
            <a:srgbClr val="BAA65D">
              <a:alpha val="80000"/>
            </a:srgbClr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82CEB1-37C8-A748-112A-35EFD7C669F7}"/>
              </a:ext>
            </a:extLst>
          </p:cNvPr>
          <p:cNvSpPr/>
          <p:nvPr/>
        </p:nvSpPr>
        <p:spPr>
          <a:xfrm>
            <a:off x="5116959" y="5034558"/>
            <a:ext cx="534670" cy="530493"/>
          </a:xfrm>
          <a:prstGeom prst="ellipse">
            <a:avLst/>
          </a:prstGeom>
          <a:solidFill>
            <a:srgbClr val="BAA65D">
              <a:alpha val="80000"/>
            </a:srgbClr>
          </a:solidFill>
          <a:ln w="28575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B60A75-355B-EC80-BF1D-F9C0AFDF1AD2}"/>
              </a:ext>
            </a:extLst>
          </p:cNvPr>
          <p:cNvSpPr txBox="1"/>
          <p:nvPr/>
        </p:nvSpPr>
        <p:spPr>
          <a:xfrm>
            <a:off x="5089112" y="2614619"/>
            <a:ext cx="572264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508" b="1" dirty="0">
                <a:solidFill>
                  <a:srgbClr val="3F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1</a:t>
            </a:r>
            <a:endParaRPr lang="en-GB" sz="3508" b="1" dirty="0">
              <a:solidFill>
                <a:srgbClr val="3F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ABE1DA-4471-6539-7197-B4A180194779}"/>
              </a:ext>
            </a:extLst>
          </p:cNvPr>
          <p:cNvSpPr txBox="1"/>
          <p:nvPr/>
        </p:nvSpPr>
        <p:spPr>
          <a:xfrm>
            <a:off x="5077973" y="3501559"/>
            <a:ext cx="573656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508" b="1" dirty="0">
                <a:solidFill>
                  <a:srgbClr val="3F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2</a:t>
            </a:r>
            <a:endParaRPr lang="en-GB" sz="3508" b="1" dirty="0">
              <a:solidFill>
                <a:srgbClr val="3F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0EFDDD-00CF-B8F3-FB3F-E049A0B225E6}"/>
              </a:ext>
            </a:extLst>
          </p:cNvPr>
          <p:cNvSpPr txBox="1"/>
          <p:nvPr/>
        </p:nvSpPr>
        <p:spPr>
          <a:xfrm>
            <a:off x="5122529" y="4284071"/>
            <a:ext cx="572264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508" b="1" dirty="0">
                <a:solidFill>
                  <a:srgbClr val="3F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3</a:t>
            </a:r>
            <a:endParaRPr lang="en-GB" sz="3508" b="1" dirty="0">
              <a:solidFill>
                <a:srgbClr val="3F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7FB540-3A56-7192-5121-8B56B7E7B735}"/>
              </a:ext>
            </a:extLst>
          </p:cNvPr>
          <p:cNvSpPr txBox="1"/>
          <p:nvPr/>
        </p:nvSpPr>
        <p:spPr>
          <a:xfrm>
            <a:off x="5103036" y="5038736"/>
            <a:ext cx="573656" cy="6321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3508" b="1" dirty="0">
                <a:solidFill>
                  <a:srgbClr val="3F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4</a:t>
            </a:r>
            <a:endParaRPr lang="en-GB" sz="3508" b="1" dirty="0">
              <a:solidFill>
                <a:srgbClr val="3F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D01B9F-EB3B-99F1-DE00-B5A28280EE05}"/>
              </a:ext>
            </a:extLst>
          </p:cNvPr>
          <p:cNvSpPr txBox="1"/>
          <p:nvPr/>
        </p:nvSpPr>
        <p:spPr>
          <a:xfrm>
            <a:off x="6294905" y="2591436"/>
            <a:ext cx="4406850" cy="9562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Y" sz="2807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إدارة البيانات والمعلومات الرقمية</a:t>
            </a:r>
            <a:endParaRPr lang="en-GB" sz="2807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Slide Number Placeholder 14">
            <a:extLst>
              <a:ext uri="{FF2B5EF4-FFF2-40B4-BE49-F238E27FC236}">
                <a16:creationId xmlns:a16="http://schemas.microsoft.com/office/drawing/2014/main" id="{D6369E8C-B6F3-BE8E-E4DB-735F9B4F6699}"/>
              </a:ext>
            </a:extLst>
          </p:cNvPr>
          <p:cNvSpPr txBox="1">
            <a:spLocks/>
          </p:cNvSpPr>
          <p:nvPr/>
        </p:nvSpPr>
        <p:spPr>
          <a:xfrm>
            <a:off x="9604567" y="6315538"/>
            <a:ext cx="430243" cy="32024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8156ACE9-0FDB-4F4D-94E4-5AD1317C5F7C}" type="slidenum">
              <a:rPr lang="en-GB" sz="2807" b="1">
                <a:solidFill>
                  <a:srgbClr val="3F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pPr>
                <a:defRPr/>
              </a:pPr>
              <a:t>3</a:t>
            </a:fld>
            <a:endParaRPr lang="en-GB" sz="1053" b="1" dirty="0">
              <a:solidFill>
                <a:srgbClr val="3F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FA6CB49-0AE7-D553-7657-3ECB8ABC2619}"/>
              </a:ext>
            </a:extLst>
          </p:cNvPr>
          <p:cNvSpPr txBox="1"/>
          <p:nvPr/>
        </p:nvSpPr>
        <p:spPr>
          <a:xfrm>
            <a:off x="1375662" y="2670315"/>
            <a:ext cx="4253690" cy="52431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7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BIM Workflow</a:t>
            </a:r>
            <a:endParaRPr lang="en-GB" sz="2807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D43441A-866C-C666-E92A-BD1305794F08}"/>
              </a:ext>
            </a:extLst>
          </p:cNvPr>
          <p:cNvSpPr txBox="1"/>
          <p:nvPr/>
        </p:nvSpPr>
        <p:spPr>
          <a:xfrm>
            <a:off x="1626207" y="4325241"/>
            <a:ext cx="3793979" cy="4702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5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Open BIM (IFC-COBIE)</a:t>
            </a:r>
            <a:endParaRPr lang="en-GB" sz="245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6FDAFF4-DD86-F46C-1A00-D20BA1505B12}"/>
              </a:ext>
            </a:extLst>
          </p:cNvPr>
          <p:cNvSpPr txBox="1"/>
          <p:nvPr/>
        </p:nvSpPr>
        <p:spPr>
          <a:xfrm>
            <a:off x="1319394" y="5070289"/>
            <a:ext cx="4253689" cy="47025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56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rPr>
              <a:t>PM– Clash Detection</a:t>
            </a:r>
            <a:endParaRPr lang="en-GB" sz="2456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8A93404-5B85-B889-6E86-D4C62F7470EA}"/>
              </a:ext>
            </a:extLst>
          </p:cNvPr>
          <p:cNvCxnSpPr>
            <a:cxnSpLocks/>
          </p:cNvCxnSpPr>
          <p:nvPr/>
        </p:nvCxnSpPr>
        <p:spPr>
          <a:xfrm>
            <a:off x="0" y="6567557"/>
            <a:ext cx="9604567" cy="0"/>
          </a:xfrm>
          <a:prstGeom prst="line">
            <a:avLst/>
          </a:prstGeom>
          <a:ln w="19050">
            <a:solidFill>
              <a:srgbClr val="A592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6C35964-9CD3-495C-847B-5C1AF07D43F3}"/>
              </a:ext>
            </a:extLst>
          </p:cNvPr>
          <p:cNvGrpSpPr/>
          <p:nvPr/>
        </p:nvGrpSpPr>
        <p:grpSpPr>
          <a:xfrm>
            <a:off x="0" y="-546639"/>
            <a:ext cx="11213187" cy="2525759"/>
            <a:chOff x="0" y="-739775"/>
            <a:chExt cx="12784631" cy="2879725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934D5A0-B1B1-DEB1-D384-41F456777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6013" y="-379413"/>
              <a:ext cx="2128837" cy="21288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0BD2B6C-6552-F50C-BAF9-7CA10FE32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1638300" cy="12382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5FB04E35-1D31-43A7-E28B-96651B70EBC1}"/>
                </a:ext>
              </a:extLst>
            </p:cNvPr>
            <p:cNvSpPr/>
            <p:nvPr/>
          </p:nvSpPr>
          <p:spPr>
            <a:xfrm>
              <a:off x="3249217" y="-186068"/>
              <a:ext cx="7136402" cy="2021549"/>
            </a:xfrm>
            <a:prstGeom prst="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  <a:effectLst>
              <a:softEdge rad="3302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79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0EF45D0-0AAA-8812-A933-3DD19032E828}"/>
                </a:ext>
              </a:extLst>
            </p:cNvPr>
            <p:cNvSpPr txBox="1"/>
            <p:nvPr/>
          </p:nvSpPr>
          <p:spPr>
            <a:xfrm>
              <a:off x="592631" y="126383"/>
              <a:ext cx="12192000" cy="7207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AE" sz="3508" b="1" dirty="0">
                  <a:solidFill>
                    <a:srgbClr val="4031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Historic" panose="020B0502040204020203" pitchFamily="34" charset="0"/>
                </a:rPr>
                <a:t>قائد نمذجة معلومات البناء</a:t>
              </a:r>
              <a:endParaRPr lang="en-GB" sz="3508" b="1" dirty="0">
                <a:solidFill>
                  <a:srgbClr val="40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64CB2EE-7392-0A89-01D9-EA3EA51016C8}"/>
                </a:ext>
              </a:extLst>
            </p:cNvPr>
            <p:cNvSpPr txBox="1"/>
            <p:nvPr/>
          </p:nvSpPr>
          <p:spPr>
            <a:xfrm>
              <a:off x="592631" y="679627"/>
              <a:ext cx="12192000" cy="7207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3508" b="1" dirty="0">
                  <a:solidFill>
                    <a:srgbClr val="4031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Historic" panose="020B0502040204020203" pitchFamily="34" charset="0"/>
                </a:rPr>
                <a:t>BIM Leader Diploma</a:t>
              </a:r>
            </a:p>
          </p:txBody>
        </p: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033C21E-1A1D-3646-0A47-8EA2D58CFD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0625" y="-739775"/>
              <a:ext cx="2879725" cy="287972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57250" y="1823466"/>
            <a:ext cx="547370" cy="546100"/>
            <a:chOff x="857250" y="1823466"/>
            <a:chExt cx="547370" cy="546100"/>
          </a:xfrm>
        </p:grpSpPr>
        <p:sp>
          <p:nvSpPr>
            <p:cNvPr id="3" name="object 3"/>
            <p:cNvSpPr/>
            <p:nvPr/>
          </p:nvSpPr>
          <p:spPr>
            <a:xfrm>
              <a:off x="864108" y="1830324"/>
              <a:ext cx="533400" cy="532130"/>
            </a:xfrm>
            <a:custGeom>
              <a:avLst/>
              <a:gdLst/>
              <a:ahLst/>
              <a:cxnLst/>
              <a:rect l="l" t="t" r="r" b="b"/>
              <a:pathLst>
                <a:path w="533400" h="532130">
                  <a:moveTo>
                    <a:pt x="266700" y="531876"/>
                  </a:moveTo>
                  <a:lnTo>
                    <a:pt x="219021" y="527598"/>
                  </a:lnTo>
                  <a:lnTo>
                    <a:pt x="174039" y="515268"/>
                  </a:lnTo>
                  <a:lnTo>
                    <a:pt x="132531" y="495638"/>
                  </a:lnTo>
                  <a:lnTo>
                    <a:pt x="95276" y="469460"/>
                  </a:lnTo>
                  <a:lnTo>
                    <a:pt x="63050" y="437488"/>
                  </a:lnTo>
                  <a:lnTo>
                    <a:pt x="36632" y="400473"/>
                  </a:lnTo>
                  <a:lnTo>
                    <a:pt x="16799" y="359168"/>
                  </a:lnTo>
                  <a:lnTo>
                    <a:pt x="4329" y="314326"/>
                  </a:lnTo>
                  <a:lnTo>
                    <a:pt x="0" y="266700"/>
                  </a:lnTo>
                  <a:lnTo>
                    <a:pt x="4329" y="218619"/>
                  </a:lnTo>
                  <a:lnTo>
                    <a:pt x="16799" y="173424"/>
                  </a:lnTo>
                  <a:lnTo>
                    <a:pt x="36632" y="131854"/>
                  </a:lnTo>
                  <a:lnTo>
                    <a:pt x="63050" y="94648"/>
                  </a:lnTo>
                  <a:lnTo>
                    <a:pt x="95276" y="62548"/>
                  </a:lnTo>
                  <a:lnTo>
                    <a:pt x="132531" y="36293"/>
                  </a:lnTo>
                  <a:lnTo>
                    <a:pt x="174039" y="16623"/>
                  </a:lnTo>
                  <a:lnTo>
                    <a:pt x="219021" y="4279"/>
                  </a:lnTo>
                  <a:lnTo>
                    <a:pt x="266700" y="0"/>
                  </a:lnTo>
                  <a:lnTo>
                    <a:pt x="314780" y="4279"/>
                  </a:lnTo>
                  <a:lnTo>
                    <a:pt x="359975" y="16623"/>
                  </a:lnTo>
                  <a:lnTo>
                    <a:pt x="401545" y="36293"/>
                  </a:lnTo>
                  <a:lnTo>
                    <a:pt x="438751" y="62548"/>
                  </a:lnTo>
                  <a:lnTo>
                    <a:pt x="470851" y="94648"/>
                  </a:lnTo>
                  <a:lnTo>
                    <a:pt x="497106" y="131854"/>
                  </a:lnTo>
                  <a:lnTo>
                    <a:pt x="516776" y="173424"/>
                  </a:lnTo>
                  <a:lnTo>
                    <a:pt x="529120" y="218619"/>
                  </a:lnTo>
                  <a:lnTo>
                    <a:pt x="533400" y="266700"/>
                  </a:lnTo>
                  <a:lnTo>
                    <a:pt x="529120" y="314326"/>
                  </a:lnTo>
                  <a:lnTo>
                    <a:pt x="516776" y="359168"/>
                  </a:lnTo>
                  <a:lnTo>
                    <a:pt x="497106" y="400473"/>
                  </a:lnTo>
                  <a:lnTo>
                    <a:pt x="470851" y="437488"/>
                  </a:lnTo>
                  <a:lnTo>
                    <a:pt x="438751" y="469460"/>
                  </a:lnTo>
                  <a:lnTo>
                    <a:pt x="401545" y="495638"/>
                  </a:lnTo>
                  <a:lnTo>
                    <a:pt x="359975" y="515268"/>
                  </a:lnTo>
                  <a:lnTo>
                    <a:pt x="314780" y="527598"/>
                  </a:lnTo>
                  <a:lnTo>
                    <a:pt x="266700" y="531876"/>
                  </a:lnTo>
                  <a:close/>
                </a:path>
              </a:pathLst>
            </a:custGeom>
            <a:solidFill>
              <a:srgbClr val="00508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64108" y="1830324"/>
              <a:ext cx="533400" cy="532130"/>
            </a:xfrm>
            <a:custGeom>
              <a:avLst/>
              <a:gdLst/>
              <a:ahLst/>
              <a:cxnLst/>
              <a:rect l="l" t="t" r="r" b="b"/>
              <a:pathLst>
                <a:path w="533400" h="532130">
                  <a:moveTo>
                    <a:pt x="0" y="266700"/>
                  </a:moveTo>
                  <a:lnTo>
                    <a:pt x="4329" y="218619"/>
                  </a:lnTo>
                  <a:lnTo>
                    <a:pt x="16799" y="173424"/>
                  </a:lnTo>
                  <a:lnTo>
                    <a:pt x="36632" y="131854"/>
                  </a:lnTo>
                  <a:lnTo>
                    <a:pt x="63050" y="94648"/>
                  </a:lnTo>
                  <a:lnTo>
                    <a:pt x="95276" y="62548"/>
                  </a:lnTo>
                  <a:lnTo>
                    <a:pt x="132531" y="36293"/>
                  </a:lnTo>
                  <a:lnTo>
                    <a:pt x="174039" y="16623"/>
                  </a:lnTo>
                  <a:lnTo>
                    <a:pt x="219021" y="4279"/>
                  </a:lnTo>
                  <a:lnTo>
                    <a:pt x="266700" y="0"/>
                  </a:lnTo>
                  <a:lnTo>
                    <a:pt x="314780" y="4279"/>
                  </a:lnTo>
                  <a:lnTo>
                    <a:pt x="359975" y="16623"/>
                  </a:lnTo>
                  <a:lnTo>
                    <a:pt x="401545" y="36293"/>
                  </a:lnTo>
                  <a:lnTo>
                    <a:pt x="438751" y="62548"/>
                  </a:lnTo>
                  <a:lnTo>
                    <a:pt x="470851" y="94648"/>
                  </a:lnTo>
                  <a:lnTo>
                    <a:pt x="497106" y="131854"/>
                  </a:lnTo>
                  <a:lnTo>
                    <a:pt x="516776" y="173424"/>
                  </a:lnTo>
                  <a:lnTo>
                    <a:pt x="529120" y="218619"/>
                  </a:lnTo>
                  <a:lnTo>
                    <a:pt x="533400" y="266700"/>
                  </a:lnTo>
                  <a:lnTo>
                    <a:pt x="529120" y="314326"/>
                  </a:lnTo>
                  <a:lnTo>
                    <a:pt x="516776" y="359168"/>
                  </a:lnTo>
                  <a:lnTo>
                    <a:pt x="497106" y="400473"/>
                  </a:lnTo>
                  <a:lnTo>
                    <a:pt x="470851" y="437488"/>
                  </a:lnTo>
                  <a:lnTo>
                    <a:pt x="438751" y="469460"/>
                  </a:lnTo>
                  <a:lnTo>
                    <a:pt x="401545" y="495638"/>
                  </a:lnTo>
                  <a:lnTo>
                    <a:pt x="359975" y="515268"/>
                  </a:lnTo>
                  <a:lnTo>
                    <a:pt x="314780" y="527598"/>
                  </a:lnTo>
                  <a:lnTo>
                    <a:pt x="266700" y="531876"/>
                  </a:lnTo>
                  <a:lnTo>
                    <a:pt x="219021" y="527598"/>
                  </a:lnTo>
                  <a:lnTo>
                    <a:pt x="174039" y="515268"/>
                  </a:lnTo>
                  <a:lnTo>
                    <a:pt x="132531" y="495638"/>
                  </a:lnTo>
                  <a:lnTo>
                    <a:pt x="95276" y="469460"/>
                  </a:lnTo>
                  <a:lnTo>
                    <a:pt x="63050" y="437488"/>
                  </a:lnTo>
                  <a:lnTo>
                    <a:pt x="36632" y="400473"/>
                  </a:lnTo>
                  <a:lnTo>
                    <a:pt x="16799" y="359168"/>
                  </a:lnTo>
                  <a:lnTo>
                    <a:pt x="4329" y="314326"/>
                  </a:lnTo>
                  <a:lnTo>
                    <a:pt x="0" y="266700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18019" y="2447543"/>
            <a:ext cx="227329" cy="227329"/>
          </a:xfrm>
          <a:custGeom>
            <a:avLst/>
            <a:gdLst/>
            <a:ahLst/>
            <a:cxnLst/>
            <a:rect l="l" t="t" r="r" b="b"/>
            <a:pathLst>
              <a:path w="227330" h="227330">
                <a:moveTo>
                  <a:pt x="227076" y="76200"/>
                </a:moveTo>
                <a:lnTo>
                  <a:pt x="149352" y="76200"/>
                </a:lnTo>
                <a:lnTo>
                  <a:pt x="149352" y="0"/>
                </a:lnTo>
                <a:lnTo>
                  <a:pt x="76200" y="0"/>
                </a:lnTo>
                <a:lnTo>
                  <a:pt x="76200" y="76200"/>
                </a:lnTo>
                <a:lnTo>
                  <a:pt x="0" y="76200"/>
                </a:lnTo>
                <a:lnTo>
                  <a:pt x="0" y="149860"/>
                </a:lnTo>
                <a:lnTo>
                  <a:pt x="76200" y="149860"/>
                </a:lnTo>
                <a:lnTo>
                  <a:pt x="76200" y="227330"/>
                </a:lnTo>
                <a:lnTo>
                  <a:pt x="149352" y="227330"/>
                </a:lnTo>
                <a:lnTo>
                  <a:pt x="149352" y="149860"/>
                </a:lnTo>
                <a:lnTo>
                  <a:pt x="227076" y="149860"/>
                </a:lnTo>
                <a:lnTo>
                  <a:pt x="227076" y="76200"/>
                </a:lnTo>
                <a:close/>
              </a:path>
            </a:pathLst>
          </a:custGeom>
          <a:solidFill>
            <a:srgbClr val="006BB6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857250" y="2751582"/>
            <a:ext cx="547370" cy="547370"/>
            <a:chOff x="857250" y="2751582"/>
            <a:chExt cx="547370" cy="547370"/>
          </a:xfrm>
        </p:grpSpPr>
        <p:sp>
          <p:nvSpPr>
            <p:cNvPr id="7" name="object 7"/>
            <p:cNvSpPr/>
            <p:nvPr/>
          </p:nvSpPr>
          <p:spPr>
            <a:xfrm>
              <a:off x="864108" y="2758440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533400"/>
                  </a:moveTo>
                  <a:lnTo>
                    <a:pt x="219021" y="529070"/>
                  </a:lnTo>
                  <a:lnTo>
                    <a:pt x="174039" y="516600"/>
                  </a:lnTo>
                  <a:lnTo>
                    <a:pt x="132531" y="496767"/>
                  </a:lnTo>
                  <a:lnTo>
                    <a:pt x="95276" y="470349"/>
                  </a:lnTo>
                  <a:lnTo>
                    <a:pt x="63050" y="438123"/>
                  </a:lnTo>
                  <a:lnTo>
                    <a:pt x="36632" y="400868"/>
                  </a:lnTo>
                  <a:lnTo>
                    <a:pt x="16799" y="359360"/>
                  </a:lnTo>
                  <a:lnTo>
                    <a:pt x="4329" y="314378"/>
                  </a:lnTo>
                  <a:lnTo>
                    <a:pt x="0" y="266700"/>
                  </a:lnTo>
                  <a:lnTo>
                    <a:pt x="4329" y="218619"/>
                  </a:lnTo>
                  <a:lnTo>
                    <a:pt x="16799" y="173424"/>
                  </a:lnTo>
                  <a:lnTo>
                    <a:pt x="36632" y="131854"/>
                  </a:lnTo>
                  <a:lnTo>
                    <a:pt x="63050" y="94648"/>
                  </a:lnTo>
                  <a:lnTo>
                    <a:pt x="95276" y="62548"/>
                  </a:lnTo>
                  <a:lnTo>
                    <a:pt x="132531" y="36293"/>
                  </a:lnTo>
                  <a:lnTo>
                    <a:pt x="174039" y="16623"/>
                  </a:lnTo>
                  <a:lnTo>
                    <a:pt x="219021" y="4279"/>
                  </a:lnTo>
                  <a:lnTo>
                    <a:pt x="266700" y="0"/>
                  </a:lnTo>
                  <a:lnTo>
                    <a:pt x="314780" y="4279"/>
                  </a:lnTo>
                  <a:lnTo>
                    <a:pt x="359975" y="16623"/>
                  </a:lnTo>
                  <a:lnTo>
                    <a:pt x="401545" y="36293"/>
                  </a:lnTo>
                  <a:lnTo>
                    <a:pt x="438751" y="62548"/>
                  </a:lnTo>
                  <a:lnTo>
                    <a:pt x="470851" y="94648"/>
                  </a:lnTo>
                  <a:lnTo>
                    <a:pt x="497106" y="131854"/>
                  </a:lnTo>
                  <a:lnTo>
                    <a:pt x="516776" y="173424"/>
                  </a:lnTo>
                  <a:lnTo>
                    <a:pt x="529120" y="218619"/>
                  </a:lnTo>
                  <a:lnTo>
                    <a:pt x="533400" y="266700"/>
                  </a:lnTo>
                  <a:lnTo>
                    <a:pt x="529120" y="314378"/>
                  </a:lnTo>
                  <a:lnTo>
                    <a:pt x="516776" y="359360"/>
                  </a:lnTo>
                  <a:lnTo>
                    <a:pt x="497106" y="400868"/>
                  </a:lnTo>
                  <a:lnTo>
                    <a:pt x="470851" y="438123"/>
                  </a:lnTo>
                  <a:lnTo>
                    <a:pt x="438751" y="470349"/>
                  </a:lnTo>
                  <a:lnTo>
                    <a:pt x="401545" y="496767"/>
                  </a:lnTo>
                  <a:lnTo>
                    <a:pt x="359975" y="516600"/>
                  </a:lnTo>
                  <a:lnTo>
                    <a:pt x="314780" y="529070"/>
                  </a:lnTo>
                  <a:lnTo>
                    <a:pt x="266700" y="533400"/>
                  </a:lnTo>
                  <a:close/>
                </a:path>
              </a:pathLst>
            </a:custGeom>
            <a:solidFill>
              <a:srgbClr val="167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64108" y="2758440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329" y="218619"/>
                  </a:lnTo>
                  <a:lnTo>
                    <a:pt x="16799" y="173424"/>
                  </a:lnTo>
                  <a:lnTo>
                    <a:pt x="36632" y="131854"/>
                  </a:lnTo>
                  <a:lnTo>
                    <a:pt x="63050" y="94648"/>
                  </a:lnTo>
                  <a:lnTo>
                    <a:pt x="95276" y="62548"/>
                  </a:lnTo>
                  <a:lnTo>
                    <a:pt x="132531" y="36293"/>
                  </a:lnTo>
                  <a:lnTo>
                    <a:pt x="174039" y="16623"/>
                  </a:lnTo>
                  <a:lnTo>
                    <a:pt x="219021" y="4279"/>
                  </a:lnTo>
                  <a:lnTo>
                    <a:pt x="266700" y="0"/>
                  </a:lnTo>
                  <a:lnTo>
                    <a:pt x="314780" y="4279"/>
                  </a:lnTo>
                  <a:lnTo>
                    <a:pt x="359975" y="16623"/>
                  </a:lnTo>
                  <a:lnTo>
                    <a:pt x="401545" y="36293"/>
                  </a:lnTo>
                  <a:lnTo>
                    <a:pt x="438751" y="62548"/>
                  </a:lnTo>
                  <a:lnTo>
                    <a:pt x="470851" y="94648"/>
                  </a:lnTo>
                  <a:lnTo>
                    <a:pt x="497106" y="131854"/>
                  </a:lnTo>
                  <a:lnTo>
                    <a:pt x="516776" y="173424"/>
                  </a:lnTo>
                  <a:lnTo>
                    <a:pt x="529120" y="218619"/>
                  </a:lnTo>
                  <a:lnTo>
                    <a:pt x="533400" y="266700"/>
                  </a:lnTo>
                  <a:lnTo>
                    <a:pt x="529120" y="314378"/>
                  </a:lnTo>
                  <a:lnTo>
                    <a:pt x="516776" y="359360"/>
                  </a:lnTo>
                  <a:lnTo>
                    <a:pt x="497106" y="400868"/>
                  </a:lnTo>
                  <a:lnTo>
                    <a:pt x="470851" y="438123"/>
                  </a:lnTo>
                  <a:lnTo>
                    <a:pt x="438751" y="470349"/>
                  </a:lnTo>
                  <a:lnTo>
                    <a:pt x="401545" y="496767"/>
                  </a:lnTo>
                  <a:lnTo>
                    <a:pt x="359975" y="516600"/>
                  </a:lnTo>
                  <a:lnTo>
                    <a:pt x="314780" y="529070"/>
                  </a:lnTo>
                  <a:lnTo>
                    <a:pt x="266700" y="533400"/>
                  </a:lnTo>
                  <a:lnTo>
                    <a:pt x="219021" y="529070"/>
                  </a:lnTo>
                  <a:lnTo>
                    <a:pt x="174039" y="516600"/>
                  </a:lnTo>
                  <a:lnTo>
                    <a:pt x="132531" y="496767"/>
                  </a:lnTo>
                  <a:lnTo>
                    <a:pt x="95276" y="470349"/>
                  </a:lnTo>
                  <a:lnTo>
                    <a:pt x="63050" y="438123"/>
                  </a:lnTo>
                  <a:lnTo>
                    <a:pt x="36632" y="400868"/>
                  </a:lnTo>
                  <a:lnTo>
                    <a:pt x="16799" y="359360"/>
                  </a:lnTo>
                  <a:lnTo>
                    <a:pt x="4329" y="314378"/>
                  </a:lnTo>
                  <a:lnTo>
                    <a:pt x="0" y="266700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91646" y="2783846"/>
            <a:ext cx="280670" cy="419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925" marR="5080" indent="-22860">
              <a:lnSpc>
                <a:spcPct val="112200"/>
              </a:lnSpc>
              <a:spcBef>
                <a:spcPts val="100"/>
              </a:spcBef>
            </a:pPr>
            <a:r>
              <a:rPr sz="1150" spc="-165" dirty="0">
                <a:latin typeface="Arial MT"/>
                <a:cs typeface="Arial MT"/>
              </a:rPr>
              <a:t>TIDP</a:t>
            </a:r>
            <a:r>
              <a:rPr sz="1150" spc="500" dirty="0">
                <a:latin typeface="Arial MT"/>
                <a:cs typeface="Arial MT"/>
              </a:rPr>
              <a:t> </a:t>
            </a:r>
            <a:r>
              <a:rPr sz="1150" spc="-170" dirty="0">
                <a:latin typeface="Arial MT"/>
                <a:cs typeface="Arial MT"/>
              </a:rPr>
              <a:t>STR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8019" y="3375913"/>
            <a:ext cx="227329" cy="227329"/>
          </a:xfrm>
          <a:custGeom>
            <a:avLst/>
            <a:gdLst/>
            <a:ahLst/>
            <a:cxnLst/>
            <a:rect l="l" t="t" r="r" b="b"/>
            <a:pathLst>
              <a:path w="227330" h="227329">
                <a:moveTo>
                  <a:pt x="227076" y="77470"/>
                </a:moveTo>
                <a:lnTo>
                  <a:pt x="149352" y="77470"/>
                </a:lnTo>
                <a:lnTo>
                  <a:pt x="149352" y="0"/>
                </a:lnTo>
                <a:lnTo>
                  <a:pt x="76200" y="0"/>
                </a:lnTo>
                <a:lnTo>
                  <a:pt x="76200" y="77470"/>
                </a:lnTo>
                <a:lnTo>
                  <a:pt x="0" y="77470"/>
                </a:lnTo>
                <a:lnTo>
                  <a:pt x="0" y="148590"/>
                </a:lnTo>
                <a:lnTo>
                  <a:pt x="76200" y="148590"/>
                </a:lnTo>
                <a:lnTo>
                  <a:pt x="76200" y="227330"/>
                </a:lnTo>
                <a:lnTo>
                  <a:pt x="149352" y="227330"/>
                </a:lnTo>
                <a:lnTo>
                  <a:pt x="149352" y="148590"/>
                </a:lnTo>
                <a:lnTo>
                  <a:pt x="227076" y="148590"/>
                </a:lnTo>
                <a:lnTo>
                  <a:pt x="227076" y="77470"/>
                </a:lnTo>
                <a:close/>
              </a:path>
            </a:pathLst>
          </a:custGeom>
          <a:solidFill>
            <a:srgbClr val="2F87E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857250" y="3679698"/>
            <a:ext cx="547370" cy="547370"/>
            <a:chOff x="857250" y="3679698"/>
            <a:chExt cx="547370" cy="547370"/>
          </a:xfrm>
        </p:grpSpPr>
        <p:sp>
          <p:nvSpPr>
            <p:cNvPr id="12" name="object 12"/>
            <p:cNvSpPr/>
            <p:nvPr/>
          </p:nvSpPr>
          <p:spPr>
            <a:xfrm>
              <a:off x="864108" y="3686556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533400"/>
                  </a:moveTo>
                  <a:lnTo>
                    <a:pt x="219021" y="529120"/>
                  </a:lnTo>
                  <a:lnTo>
                    <a:pt x="174039" y="516776"/>
                  </a:lnTo>
                  <a:lnTo>
                    <a:pt x="132531" y="497106"/>
                  </a:lnTo>
                  <a:lnTo>
                    <a:pt x="95276" y="470851"/>
                  </a:lnTo>
                  <a:lnTo>
                    <a:pt x="63050" y="438751"/>
                  </a:lnTo>
                  <a:lnTo>
                    <a:pt x="36632" y="401545"/>
                  </a:lnTo>
                  <a:lnTo>
                    <a:pt x="16799" y="359975"/>
                  </a:lnTo>
                  <a:lnTo>
                    <a:pt x="4329" y="314780"/>
                  </a:lnTo>
                  <a:lnTo>
                    <a:pt x="0" y="266700"/>
                  </a:lnTo>
                  <a:lnTo>
                    <a:pt x="4329" y="219021"/>
                  </a:lnTo>
                  <a:lnTo>
                    <a:pt x="16799" y="174039"/>
                  </a:lnTo>
                  <a:lnTo>
                    <a:pt x="36632" y="132531"/>
                  </a:lnTo>
                  <a:lnTo>
                    <a:pt x="63050" y="95276"/>
                  </a:lnTo>
                  <a:lnTo>
                    <a:pt x="95276" y="63050"/>
                  </a:lnTo>
                  <a:lnTo>
                    <a:pt x="132531" y="36632"/>
                  </a:lnTo>
                  <a:lnTo>
                    <a:pt x="174039" y="16799"/>
                  </a:lnTo>
                  <a:lnTo>
                    <a:pt x="219021" y="4329"/>
                  </a:lnTo>
                  <a:lnTo>
                    <a:pt x="266700" y="0"/>
                  </a:lnTo>
                  <a:lnTo>
                    <a:pt x="314780" y="4329"/>
                  </a:lnTo>
                  <a:lnTo>
                    <a:pt x="359975" y="16799"/>
                  </a:lnTo>
                  <a:lnTo>
                    <a:pt x="401545" y="36632"/>
                  </a:lnTo>
                  <a:lnTo>
                    <a:pt x="438751" y="63050"/>
                  </a:lnTo>
                  <a:lnTo>
                    <a:pt x="470851" y="95276"/>
                  </a:lnTo>
                  <a:lnTo>
                    <a:pt x="497106" y="132531"/>
                  </a:lnTo>
                  <a:lnTo>
                    <a:pt x="516776" y="174039"/>
                  </a:lnTo>
                  <a:lnTo>
                    <a:pt x="529120" y="219021"/>
                  </a:lnTo>
                  <a:lnTo>
                    <a:pt x="533400" y="266700"/>
                  </a:lnTo>
                  <a:lnTo>
                    <a:pt x="529120" y="314780"/>
                  </a:lnTo>
                  <a:lnTo>
                    <a:pt x="516776" y="359975"/>
                  </a:lnTo>
                  <a:lnTo>
                    <a:pt x="497106" y="401545"/>
                  </a:lnTo>
                  <a:lnTo>
                    <a:pt x="470851" y="438751"/>
                  </a:lnTo>
                  <a:lnTo>
                    <a:pt x="438751" y="470851"/>
                  </a:lnTo>
                  <a:lnTo>
                    <a:pt x="401545" y="497106"/>
                  </a:lnTo>
                  <a:lnTo>
                    <a:pt x="359975" y="516776"/>
                  </a:lnTo>
                  <a:lnTo>
                    <a:pt x="314780" y="529120"/>
                  </a:lnTo>
                  <a:lnTo>
                    <a:pt x="266700" y="533400"/>
                  </a:lnTo>
                  <a:close/>
                </a:path>
              </a:pathLst>
            </a:custGeom>
            <a:solidFill>
              <a:srgbClr val="629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64108" y="3686556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329" y="219021"/>
                  </a:lnTo>
                  <a:lnTo>
                    <a:pt x="16799" y="174039"/>
                  </a:lnTo>
                  <a:lnTo>
                    <a:pt x="36632" y="132531"/>
                  </a:lnTo>
                  <a:lnTo>
                    <a:pt x="63050" y="95276"/>
                  </a:lnTo>
                  <a:lnTo>
                    <a:pt x="95276" y="63050"/>
                  </a:lnTo>
                  <a:lnTo>
                    <a:pt x="132531" y="36632"/>
                  </a:lnTo>
                  <a:lnTo>
                    <a:pt x="174039" y="16799"/>
                  </a:lnTo>
                  <a:lnTo>
                    <a:pt x="219021" y="4329"/>
                  </a:lnTo>
                  <a:lnTo>
                    <a:pt x="266700" y="0"/>
                  </a:lnTo>
                  <a:lnTo>
                    <a:pt x="314780" y="4329"/>
                  </a:lnTo>
                  <a:lnTo>
                    <a:pt x="359975" y="16799"/>
                  </a:lnTo>
                  <a:lnTo>
                    <a:pt x="401545" y="36632"/>
                  </a:lnTo>
                  <a:lnTo>
                    <a:pt x="438751" y="63050"/>
                  </a:lnTo>
                  <a:lnTo>
                    <a:pt x="470851" y="95276"/>
                  </a:lnTo>
                  <a:lnTo>
                    <a:pt x="497106" y="132531"/>
                  </a:lnTo>
                  <a:lnTo>
                    <a:pt x="516776" y="174039"/>
                  </a:lnTo>
                  <a:lnTo>
                    <a:pt x="529120" y="219021"/>
                  </a:lnTo>
                  <a:lnTo>
                    <a:pt x="533400" y="266700"/>
                  </a:lnTo>
                  <a:lnTo>
                    <a:pt x="529120" y="314780"/>
                  </a:lnTo>
                  <a:lnTo>
                    <a:pt x="516776" y="359975"/>
                  </a:lnTo>
                  <a:lnTo>
                    <a:pt x="497106" y="401545"/>
                  </a:lnTo>
                  <a:lnTo>
                    <a:pt x="470851" y="438751"/>
                  </a:lnTo>
                  <a:lnTo>
                    <a:pt x="438751" y="470851"/>
                  </a:lnTo>
                  <a:lnTo>
                    <a:pt x="401545" y="497106"/>
                  </a:lnTo>
                  <a:lnTo>
                    <a:pt x="359975" y="516776"/>
                  </a:lnTo>
                  <a:lnTo>
                    <a:pt x="314780" y="529120"/>
                  </a:lnTo>
                  <a:lnTo>
                    <a:pt x="266700" y="533400"/>
                  </a:lnTo>
                  <a:lnTo>
                    <a:pt x="219021" y="529120"/>
                  </a:lnTo>
                  <a:lnTo>
                    <a:pt x="174039" y="516776"/>
                  </a:lnTo>
                  <a:lnTo>
                    <a:pt x="132531" y="497106"/>
                  </a:lnTo>
                  <a:lnTo>
                    <a:pt x="95276" y="470851"/>
                  </a:lnTo>
                  <a:lnTo>
                    <a:pt x="63050" y="438751"/>
                  </a:lnTo>
                  <a:lnTo>
                    <a:pt x="36632" y="401545"/>
                  </a:lnTo>
                  <a:lnTo>
                    <a:pt x="16799" y="359975"/>
                  </a:lnTo>
                  <a:lnTo>
                    <a:pt x="4329" y="314780"/>
                  </a:lnTo>
                  <a:lnTo>
                    <a:pt x="0" y="266700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991646" y="3762277"/>
            <a:ext cx="280670" cy="3409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38100" marR="5080" indent="-26034">
              <a:lnSpc>
                <a:spcPts val="1120"/>
              </a:lnSpc>
              <a:spcBef>
                <a:spcPts val="345"/>
              </a:spcBef>
            </a:pPr>
            <a:r>
              <a:rPr sz="1150" spc="-165" dirty="0">
                <a:latin typeface="Arial MT"/>
                <a:cs typeface="Arial MT"/>
              </a:rPr>
              <a:t>TIDP</a:t>
            </a:r>
            <a:r>
              <a:rPr sz="1150" spc="500" dirty="0">
                <a:latin typeface="Arial MT"/>
                <a:cs typeface="Arial MT"/>
              </a:rPr>
              <a:t> </a:t>
            </a:r>
            <a:r>
              <a:rPr sz="1150" spc="-140" dirty="0">
                <a:latin typeface="Arial MT"/>
                <a:cs typeface="Arial MT"/>
              </a:rPr>
              <a:t>PLP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18019" y="4304029"/>
            <a:ext cx="227329" cy="227329"/>
          </a:xfrm>
          <a:custGeom>
            <a:avLst/>
            <a:gdLst/>
            <a:ahLst/>
            <a:cxnLst/>
            <a:rect l="l" t="t" r="r" b="b"/>
            <a:pathLst>
              <a:path w="227330" h="227329">
                <a:moveTo>
                  <a:pt x="227076" y="77470"/>
                </a:moveTo>
                <a:lnTo>
                  <a:pt x="149352" y="77470"/>
                </a:lnTo>
                <a:lnTo>
                  <a:pt x="149352" y="0"/>
                </a:lnTo>
                <a:lnTo>
                  <a:pt x="76200" y="0"/>
                </a:lnTo>
                <a:lnTo>
                  <a:pt x="76200" y="77470"/>
                </a:lnTo>
                <a:lnTo>
                  <a:pt x="0" y="77470"/>
                </a:lnTo>
                <a:lnTo>
                  <a:pt x="0" y="151130"/>
                </a:lnTo>
                <a:lnTo>
                  <a:pt x="76200" y="151130"/>
                </a:lnTo>
                <a:lnTo>
                  <a:pt x="76200" y="227330"/>
                </a:lnTo>
                <a:lnTo>
                  <a:pt x="149352" y="227330"/>
                </a:lnTo>
                <a:lnTo>
                  <a:pt x="149352" y="151130"/>
                </a:lnTo>
                <a:lnTo>
                  <a:pt x="227076" y="151130"/>
                </a:lnTo>
                <a:lnTo>
                  <a:pt x="227076" y="77470"/>
                </a:lnTo>
                <a:close/>
              </a:path>
            </a:pathLst>
          </a:custGeom>
          <a:solidFill>
            <a:srgbClr val="93AF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object 16"/>
          <p:cNvGrpSpPr/>
          <p:nvPr/>
        </p:nvGrpSpPr>
        <p:grpSpPr>
          <a:xfrm>
            <a:off x="857250" y="4609337"/>
            <a:ext cx="547370" cy="546100"/>
            <a:chOff x="857250" y="4609337"/>
            <a:chExt cx="547370" cy="546100"/>
          </a:xfrm>
        </p:grpSpPr>
        <p:sp>
          <p:nvSpPr>
            <p:cNvPr id="17" name="object 17"/>
            <p:cNvSpPr/>
            <p:nvPr/>
          </p:nvSpPr>
          <p:spPr>
            <a:xfrm>
              <a:off x="864108" y="4616195"/>
              <a:ext cx="533400" cy="532130"/>
            </a:xfrm>
            <a:custGeom>
              <a:avLst/>
              <a:gdLst/>
              <a:ahLst/>
              <a:cxnLst/>
              <a:rect l="l" t="t" r="r" b="b"/>
              <a:pathLst>
                <a:path w="533400" h="532129">
                  <a:moveTo>
                    <a:pt x="266700" y="531876"/>
                  </a:moveTo>
                  <a:lnTo>
                    <a:pt x="219021" y="527596"/>
                  </a:lnTo>
                  <a:lnTo>
                    <a:pt x="174039" y="515252"/>
                  </a:lnTo>
                  <a:lnTo>
                    <a:pt x="132531" y="495582"/>
                  </a:lnTo>
                  <a:lnTo>
                    <a:pt x="95276" y="469327"/>
                  </a:lnTo>
                  <a:lnTo>
                    <a:pt x="63050" y="437227"/>
                  </a:lnTo>
                  <a:lnTo>
                    <a:pt x="36632" y="400021"/>
                  </a:lnTo>
                  <a:lnTo>
                    <a:pt x="16799" y="358451"/>
                  </a:lnTo>
                  <a:lnTo>
                    <a:pt x="4329" y="313256"/>
                  </a:lnTo>
                  <a:lnTo>
                    <a:pt x="0" y="265175"/>
                  </a:lnTo>
                  <a:lnTo>
                    <a:pt x="4329" y="217549"/>
                  </a:lnTo>
                  <a:lnTo>
                    <a:pt x="16799" y="172707"/>
                  </a:lnTo>
                  <a:lnTo>
                    <a:pt x="36632" y="131402"/>
                  </a:lnTo>
                  <a:lnTo>
                    <a:pt x="63050" y="94387"/>
                  </a:lnTo>
                  <a:lnTo>
                    <a:pt x="95276" y="62415"/>
                  </a:lnTo>
                  <a:lnTo>
                    <a:pt x="132531" y="36237"/>
                  </a:lnTo>
                  <a:lnTo>
                    <a:pt x="174039" y="16607"/>
                  </a:lnTo>
                  <a:lnTo>
                    <a:pt x="219021" y="4277"/>
                  </a:lnTo>
                  <a:lnTo>
                    <a:pt x="266700" y="0"/>
                  </a:lnTo>
                  <a:lnTo>
                    <a:pt x="314780" y="4277"/>
                  </a:lnTo>
                  <a:lnTo>
                    <a:pt x="359975" y="16607"/>
                  </a:lnTo>
                  <a:lnTo>
                    <a:pt x="401545" y="36237"/>
                  </a:lnTo>
                  <a:lnTo>
                    <a:pt x="438751" y="62415"/>
                  </a:lnTo>
                  <a:lnTo>
                    <a:pt x="470851" y="94387"/>
                  </a:lnTo>
                  <a:lnTo>
                    <a:pt x="497106" y="131402"/>
                  </a:lnTo>
                  <a:lnTo>
                    <a:pt x="516776" y="172707"/>
                  </a:lnTo>
                  <a:lnTo>
                    <a:pt x="529120" y="217549"/>
                  </a:lnTo>
                  <a:lnTo>
                    <a:pt x="533400" y="265175"/>
                  </a:lnTo>
                  <a:lnTo>
                    <a:pt x="529120" y="313256"/>
                  </a:lnTo>
                  <a:lnTo>
                    <a:pt x="516776" y="358451"/>
                  </a:lnTo>
                  <a:lnTo>
                    <a:pt x="497106" y="400021"/>
                  </a:lnTo>
                  <a:lnTo>
                    <a:pt x="470851" y="437227"/>
                  </a:lnTo>
                  <a:lnTo>
                    <a:pt x="438751" y="469327"/>
                  </a:lnTo>
                  <a:lnTo>
                    <a:pt x="401545" y="495582"/>
                  </a:lnTo>
                  <a:lnTo>
                    <a:pt x="359975" y="515252"/>
                  </a:lnTo>
                  <a:lnTo>
                    <a:pt x="314780" y="527596"/>
                  </a:lnTo>
                  <a:lnTo>
                    <a:pt x="266700" y="531876"/>
                  </a:lnTo>
                  <a:close/>
                </a:path>
              </a:pathLst>
            </a:custGeom>
            <a:solidFill>
              <a:srgbClr val="B3C1D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64108" y="4616195"/>
              <a:ext cx="533400" cy="532130"/>
            </a:xfrm>
            <a:custGeom>
              <a:avLst/>
              <a:gdLst/>
              <a:ahLst/>
              <a:cxnLst/>
              <a:rect l="l" t="t" r="r" b="b"/>
              <a:pathLst>
                <a:path w="533400" h="532129">
                  <a:moveTo>
                    <a:pt x="0" y="265175"/>
                  </a:moveTo>
                  <a:lnTo>
                    <a:pt x="4329" y="217549"/>
                  </a:lnTo>
                  <a:lnTo>
                    <a:pt x="16799" y="172707"/>
                  </a:lnTo>
                  <a:lnTo>
                    <a:pt x="36632" y="131402"/>
                  </a:lnTo>
                  <a:lnTo>
                    <a:pt x="63050" y="94387"/>
                  </a:lnTo>
                  <a:lnTo>
                    <a:pt x="95276" y="62415"/>
                  </a:lnTo>
                  <a:lnTo>
                    <a:pt x="132531" y="36237"/>
                  </a:lnTo>
                  <a:lnTo>
                    <a:pt x="174039" y="16607"/>
                  </a:lnTo>
                  <a:lnTo>
                    <a:pt x="219021" y="4277"/>
                  </a:lnTo>
                  <a:lnTo>
                    <a:pt x="266700" y="0"/>
                  </a:lnTo>
                  <a:lnTo>
                    <a:pt x="314780" y="4277"/>
                  </a:lnTo>
                  <a:lnTo>
                    <a:pt x="359975" y="16607"/>
                  </a:lnTo>
                  <a:lnTo>
                    <a:pt x="401545" y="36237"/>
                  </a:lnTo>
                  <a:lnTo>
                    <a:pt x="438751" y="62415"/>
                  </a:lnTo>
                  <a:lnTo>
                    <a:pt x="470851" y="94387"/>
                  </a:lnTo>
                  <a:lnTo>
                    <a:pt x="497106" y="131402"/>
                  </a:lnTo>
                  <a:lnTo>
                    <a:pt x="516776" y="172707"/>
                  </a:lnTo>
                  <a:lnTo>
                    <a:pt x="529120" y="217549"/>
                  </a:lnTo>
                  <a:lnTo>
                    <a:pt x="533400" y="265175"/>
                  </a:lnTo>
                  <a:lnTo>
                    <a:pt x="529120" y="313256"/>
                  </a:lnTo>
                  <a:lnTo>
                    <a:pt x="516776" y="358451"/>
                  </a:lnTo>
                  <a:lnTo>
                    <a:pt x="497106" y="400021"/>
                  </a:lnTo>
                  <a:lnTo>
                    <a:pt x="470851" y="437227"/>
                  </a:lnTo>
                  <a:lnTo>
                    <a:pt x="438751" y="469327"/>
                  </a:lnTo>
                  <a:lnTo>
                    <a:pt x="401545" y="495582"/>
                  </a:lnTo>
                  <a:lnTo>
                    <a:pt x="359975" y="515252"/>
                  </a:lnTo>
                  <a:lnTo>
                    <a:pt x="314780" y="527596"/>
                  </a:lnTo>
                  <a:lnTo>
                    <a:pt x="266700" y="531876"/>
                  </a:lnTo>
                  <a:lnTo>
                    <a:pt x="219021" y="527596"/>
                  </a:lnTo>
                  <a:lnTo>
                    <a:pt x="174039" y="515252"/>
                  </a:lnTo>
                  <a:lnTo>
                    <a:pt x="132531" y="495582"/>
                  </a:lnTo>
                  <a:lnTo>
                    <a:pt x="95276" y="469327"/>
                  </a:lnTo>
                  <a:lnTo>
                    <a:pt x="63050" y="437227"/>
                  </a:lnTo>
                  <a:lnTo>
                    <a:pt x="36632" y="400021"/>
                  </a:lnTo>
                  <a:lnTo>
                    <a:pt x="16799" y="358451"/>
                  </a:lnTo>
                  <a:lnTo>
                    <a:pt x="4329" y="313256"/>
                  </a:lnTo>
                  <a:lnTo>
                    <a:pt x="0" y="265175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988606" y="4691892"/>
            <a:ext cx="288290" cy="3409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indent="2540">
              <a:lnSpc>
                <a:spcPts val="1120"/>
              </a:lnSpc>
              <a:spcBef>
                <a:spcPts val="345"/>
              </a:spcBef>
            </a:pPr>
            <a:r>
              <a:rPr sz="1150" spc="-160" dirty="0">
                <a:latin typeface="Arial MT"/>
                <a:cs typeface="Arial MT"/>
              </a:rPr>
              <a:t>TIDP</a:t>
            </a:r>
            <a:r>
              <a:rPr sz="1150" spc="500" dirty="0">
                <a:latin typeface="Arial MT"/>
                <a:cs typeface="Arial MT"/>
              </a:rPr>
              <a:t> </a:t>
            </a:r>
            <a:r>
              <a:rPr sz="1150" spc="-180" dirty="0">
                <a:latin typeface="Arial MT"/>
                <a:cs typeface="Arial MT"/>
              </a:rPr>
              <a:t>MEC</a:t>
            </a:r>
            <a:endParaRPr sz="1150">
              <a:latin typeface="Arial MT"/>
              <a:cs typeface="Arial MT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18019" y="5233415"/>
            <a:ext cx="227329" cy="227329"/>
          </a:xfrm>
          <a:custGeom>
            <a:avLst/>
            <a:gdLst/>
            <a:ahLst/>
            <a:cxnLst/>
            <a:rect l="l" t="t" r="r" b="b"/>
            <a:pathLst>
              <a:path w="227330" h="227329">
                <a:moveTo>
                  <a:pt x="227076" y="76200"/>
                </a:moveTo>
                <a:lnTo>
                  <a:pt x="149352" y="76200"/>
                </a:lnTo>
                <a:lnTo>
                  <a:pt x="149352" y="0"/>
                </a:lnTo>
                <a:lnTo>
                  <a:pt x="76200" y="0"/>
                </a:lnTo>
                <a:lnTo>
                  <a:pt x="76200" y="76200"/>
                </a:lnTo>
                <a:lnTo>
                  <a:pt x="0" y="76200"/>
                </a:lnTo>
                <a:lnTo>
                  <a:pt x="0" y="149860"/>
                </a:lnTo>
                <a:lnTo>
                  <a:pt x="76200" y="149860"/>
                </a:lnTo>
                <a:lnTo>
                  <a:pt x="76200" y="227330"/>
                </a:lnTo>
                <a:lnTo>
                  <a:pt x="149352" y="227330"/>
                </a:lnTo>
                <a:lnTo>
                  <a:pt x="149352" y="149860"/>
                </a:lnTo>
                <a:lnTo>
                  <a:pt x="227076" y="149860"/>
                </a:lnTo>
                <a:lnTo>
                  <a:pt x="227076" y="76200"/>
                </a:lnTo>
                <a:close/>
              </a:path>
            </a:pathLst>
          </a:custGeom>
          <a:solidFill>
            <a:srgbClr val="93AFD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object 21"/>
          <p:cNvGrpSpPr/>
          <p:nvPr/>
        </p:nvGrpSpPr>
        <p:grpSpPr>
          <a:xfrm>
            <a:off x="857250" y="5537454"/>
            <a:ext cx="547370" cy="547370"/>
            <a:chOff x="857250" y="5537454"/>
            <a:chExt cx="547370" cy="547370"/>
          </a:xfrm>
        </p:grpSpPr>
        <p:sp>
          <p:nvSpPr>
            <p:cNvPr id="22" name="object 22"/>
            <p:cNvSpPr/>
            <p:nvPr/>
          </p:nvSpPr>
          <p:spPr>
            <a:xfrm>
              <a:off x="864108" y="5544312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266700" y="533400"/>
                  </a:moveTo>
                  <a:lnTo>
                    <a:pt x="219021" y="529070"/>
                  </a:lnTo>
                  <a:lnTo>
                    <a:pt x="174039" y="516600"/>
                  </a:lnTo>
                  <a:lnTo>
                    <a:pt x="132531" y="496767"/>
                  </a:lnTo>
                  <a:lnTo>
                    <a:pt x="95276" y="470349"/>
                  </a:lnTo>
                  <a:lnTo>
                    <a:pt x="63050" y="438123"/>
                  </a:lnTo>
                  <a:lnTo>
                    <a:pt x="36632" y="400868"/>
                  </a:lnTo>
                  <a:lnTo>
                    <a:pt x="16799" y="359360"/>
                  </a:lnTo>
                  <a:lnTo>
                    <a:pt x="4329" y="314378"/>
                  </a:lnTo>
                  <a:lnTo>
                    <a:pt x="0" y="266700"/>
                  </a:lnTo>
                  <a:lnTo>
                    <a:pt x="4329" y="218619"/>
                  </a:lnTo>
                  <a:lnTo>
                    <a:pt x="16799" y="173424"/>
                  </a:lnTo>
                  <a:lnTo>
                    <a:pt x="36632" y="131854"/>
                  </a:lnTo>
                  <a:lnTo>
                    <a:pt x="63050" y="94648"/>
                  </a:lnTo>
                  <a:lnTo>
                    <a:pt x="95276" y="62548"/>
                  </a:lnTo>
                  <a:lnTo>
                    <a:pt x="132531" y="36293"/>
                  </a:lnTo>
                  <a:lnTo>
                    <a:pt x="174039" y="16623"/>
                  </a:lnTo>
                  <a:lnTo>
                    <a:pt x="219021" y="4279"/>
                  </a:lnTo>
                  <a:lnTo>
                    <a:pt x="266700" y="0"/>
                  </a:lnTo>
                  <a:lnTo>
                    <a:pt x="314780" y="4279"/>
                  </a:lnTo>
                  <a:lnTo>
                    <a:pt x="359975" y="16623"/>
                  </a:lnTo>
                  <a:lnTo>
                    <a:pt x="401545" y="36293"/>
                  </a:lnTo>
                  <a:lnTo>
                    <a:pt x="438751" y="62548"/>
                  </a:lnTo>
                  <a:lnTo>
                    <a:pt x="470851" y="94648"/>
                  </a:lnTo>
                  <a:lnTo>
                    <a:pt x="497106" y="131854"/>
                  </a:lnTo>
                  <a:lnTo>
                    <a:pt x="516776" y="173424"/>
                  </a:lnTo>
                  <a:lnTo>
                    <a:pt x="529120" y="218619"/>
                  </a:lnTo>
                  <a:lnTo>
                    <a:pt x="533400" y="266700"/>
                  </a:lnTo>
                  <a:lnTo>
                    <a:pt x="529120" y="314378"/>
                  </a:lnTo>
                  <a:lnTo>
                    <a:pt x="516776" y="359360"/>
                  </a:lnTo>
                  <a:lnTo>
                    <a:pt x="497106" y="400868"/>
                  </a:lnTo>
                  <a:lnTo>
                    <a:pt x="470851" y="438123"/>
                  </a:lnTo>
                  <a:lnTo>
                    <a:pt x="438751" y="470349"/>
                  </a:lnTo>
                  <a:lnTo>
                    <a:pt x="401545" y="496767"/>
                  </a:lnTo>
                  <a:lnTo>
                    <a:pt x="359975" y="516600"/>
                  </a:lnTo>
                  <a:lnTo>
                    <a:pt x="314780" y="529070"/>
                  </a:lnTo>
                  <a:lnTo>
                    <a:pt x="266700" y="533400"/>
                  </a:lnTo>
                  <a:close/>
                </a:path>
              </a:pathLst>
            </a:custGeom>
            <a:solidFill>
              <a:srgbClr val="6293D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64108" y="5544312"/>
              <a:ext cx="533400" cy="533400"/>
            </a:xfrm>
            <a:custGeom>
              <a:avLst/>
              <a:gdLst/>
              <a:ahLst/>
              <a:cxnLst/>
              <a:rect l="l" t="t" r="r" b="b"/>
              <a:pathLst>
                <a:path w="533400" h="533400">
                  <a:moveTo>
                    <a:pt x="0" y="266700"/>
                  </a:moveTo>
                  <a:lnTo>
                    <a:pt x="4329" y="218619"/>
                  </a:lnTo>
                  <a:lnTo>
                    <a:pt x="16799" y="173424"/>
                  </a:lnTo>
                  <a:lnTo>
                    <a:pt x="36632" y="131854"/>
                  </a:lnTo>
                  <a:lnTo>
                    <a:pt x="63050" y="94648"/>
                  </a:lnTo>
                  <a:lnTo>
                    <a:pt x="95276" y="62548"/>
                  </a:lnTo>
                  <a:lnTo>
                    <a:pt x="132531" y="36293"/>
                  </a:lnTo>
                  <a:lnTo>
                    <a:pt x="174039" y="16623"/>
                  </a:lnTo>
                  <a:lnTo>
                    <a:pt x="219021" y="4279"/>
                  </a:lnTo>
                  <a:lnTo>
                    <a:pt x="266700" y="0"/>
                  </a:lnTo>
                  <a:lnTo>
                    <a:pt x="314780" y="4279"/>
                  </a:lnTo>
                  <a:lnTo>
                    <a:pt x="359975" y="16623"/>
                  </a:lnTo>
                  <a:lnTo>
                    <a:pt x="401545" y="36293"/>
                  </a:lnTo>
                  <a:lnTo>
                    <a:pt x="438751" y="62548"/>
                  </a:lnTo>
                  <a:lnTo>
                    <a:pt x="470851" y="94648"/>
                  </a:lnTo>
                  <a:lnTo>
                    <a:pt x="497106" y="131854"/>
                  </a:lnTo>
                  <a:lnTo>
                    <a:pt x="516776" y="173424"/>
                  </a:lnTo>
                  <a:lnTo>
                    <a:pt x="529120" y="218619"/>
                  </a:lnTo>
                  <a:lnTo>
                    <a:pt x="533400" y="266700"/>
                  </a:lnTo>
                  <a:lnTo>
                    <a:pt x="529120" y="314378"/>
                  </a:lnTo>
                  <a:lnTo>
                    <a:pt x="516776" y="359360"/>
                  </a:lnTo>
                  <a:lnTo>
                    <a:pt x="497106" y="400868"/>
                  </a:lnTo>
                  <a:lnTo>
                    <a:pt x="470851" y="438123"/>
                  </a:lnTo>
                  <a:lnTo>
                    <a:pt x="438751" y="470349"/>
                  </a:lnTo>
                  <a:lnTo>
                    <a:pt x="401545" y="496767"/>
                  </a:lnTo>
                  <a:lnTo>
                    <a:pt x="359975" y="516600"/>
                  </a:lnTo>
                  <a:lnTo>
                    <a:pt x="314780" y="529070"/>
                  </a:lnTo>
                  <a:lnTo>
                    <a:pt x="266700" y="533400"/>
                  </a:lnTo>
                  <a:lnTo>
                    <a:pt x="219021" y="529070"/>
                  </a:lnTo>
                  <a:lnTo>
                    <a:pt x="174039" y="516600"/>
                  </a:lnTo>
                  <a:lnTo>
                    <a:pt x="132531" y="496767"/>
                  </a:lnTo>
                  <a:lnTo>
                    <a:pt x="95276" y="470349"/>
                  </a:lnTo>
                  <a:lnTo>
                    <a:pt x="63050" y="438123"/>
                  </a:lnTo>
                  <a:lnTo>
                    <a:pt x="36632" y="400868"/>
                  </a:lnTo>
                  <a:lnTo>
                    <a:pt x="16799" y="359360"/>
                  </a:lnTo>
                  <a:lnTo>
                    <a:pt x="4329" y="314378"/>
                  </a:lnTo>
                  <a:lnTo>
                    <a:pt x="0" y="266700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991646" y="5620057"/>
            <a:ext cx="280670" cy="34099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47625" marR="5080" indent="-35560">
              <a:lnSpc>
                <a:spcPts val="1120"/>
              </a:lnSpc>
              <a:spcBef>
                <a:spcPts val="345"/>
              </a:spcBef>
            </a:pPr>
            <a:r>
              <a:rPr sz="1150" spc="-165" dirty="0">
                <a:latin typeface="Arial MT"/>
                <a:cs typeface="Arial MT"/>
              </a:rPr>
              <a:t>TIDP</a:t>
            </a:r>
            <a:r>
              <a:rPr sz="1150" spc="500" dirty="0">
                <a:latin typeface="Arial MT"/>
                <a:cs typeface="Arial MT"/>
              </a:rPr>
              <a:t> </a:t>
            </a:r>
            <a:r>
              <a:rPr sz="1150" spc="-165" dirty="0">
                <a:latin typeface="Arial MT"/>
                <a:cs typeface="Arial MT"/>
              </a:rPr>
              <a:t>ELE</a:t>
            </a:r>
            <a:endParaRPr sz="1150">
              <a:latin typeface="Arial MT"/>
              <a:cs typeface="Arial MT"/>
            </a:endParaRPr>
          </a:p>
        </p:txBody>
      </p:sp>
      <p:pic>
        <p:nvPicPr>
          <p:cNvPr id="25" name="object 2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78280" y="3854196"/>
            <a:ext cx="169164" cy="19811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1710690" y="3412998"/>
            <a:ext cx="1079500" cy="1080770"/>
            <a:chOff x="1710690" y="3412998"/>
            <a:chExt cx="1079500" cy="1080770"/>
          </a:xfrm>
        </p:grpSpPr>
        <p:sp>
          <p:nvSpPr>
            <p:cNvPr id="27" name="object 27"/>
            <p:cNvSpPr/>
            <p:nvPr/>
          </p:nvSpPr>
          <p:spPr>
            <a:xfrm>
              <a:off x="1717548" y="3419856"/>
              <a:ext cx="1065530" cy="1066800"/>
            </a:xfrm>
            <a:custGeom>
              <a:avLst/>
              <a:gdLst/>
              <a:ahLst/>
              <a:cxnLst/>
              <a:rect l="l" t="t" r="r" b="b"/>
              <a:pathLst>
                <a:path w="1065530" h="1066800">
                  <a:moveTo>
                    <a:pt x="533400" y="1066800"/>
                  </a:moveTo>
                  <a:lnTo>
                    <a:pt x="484691" y="1064616"/>
                  </a:lnTo>
                  <a:lnTo>
                    <a:pt x="437239" y="1058191"/>
                  </a:lnTo>
                  <a:lnTo>
                    <a:pt x="391230" y="1047714"/>
                  </a:lnTo>
                  <a:lnTo>
                    <a:pt x="346849" y="1033376"/>
                  </a:lnTo>
                  <a:lnTo>
                    <a:pt x="304279" y="1015366"/>
                  </a:lnTo>
                  <a:lnTo>
                    <a:pt x="263708" y="993873"/>
                  </a:lnTo>
                  <a:lnTo>
                    <a:pt x="225319" y="969088"/>
                  </a:lnTo>
                  <a:lnTo>
                    <a:pt x="189297" y="941200"/>
                  </a:lnTo>
                  <a:lnTo>
                    <a:pt x="155828" y="910399"/>
                  </a:lnTo>
                  <a:lnTo>
                    <a:pt x="125097" y="876874"/>
                  </a:lnTo>
                  <a:lnTo>
                    <a:pt x="97288" y="840816"/>
                  </a:lnTo>
                  <a:lnTo>
                    <a:pt x="72587" y="802414"/>
                  </a:lnTo>
                  <a:lnTo>
                    <a:pt x="51178" y="761857"/>
                  </a:lnTo>
                  <a:lnTo>
                    <a:pt x="33247" y="719336"/>
                  </a:lnTo>
                  <a:lnTo>
                    <a:pt x="18979" y="675040"/>
                  </a:lnTo>
                  <a:lnTo>
                    <a:pt x="8558" y="629159"/>
                  </a:lnTo>
                  <a:lnTo>
                    <a:pt x="2170" y="581882"/>
                  </a:lnTo>
                  <a:lnTo>
                    <a:pt x="0" y="533400"/>
                  </a:lnTo>
                  <a:lnTo>
                    <a:pt x="2170" y="484917"/>
                  </a:lnTo>
                  <a:lnTo>
                    <a:pt x="8558" y="437640"/>
                  </a:lnTo>
                  <a:lnTo>
                    <a:pt x="18979" y="391759"/>
                  </a:lnTo>
                  <a:lnTo>
                    <a:pt x="33247" y="347463"/>
                  </a:lnTo>
                  <a:lnTo>
                    <a:pt x="51178" y="304942"/>
                  </a:lnTo>
                  <a:lnTo>
                    <a:pt x="72587" y="264385"/>
                  </a:lnTo>
                  <a:lnTo>
                    <a:pt x="97288" y="225983"/>
                  </a:lnTo>
                  <a:lnTo>
                    <a:pt x="125097" y="189925"/>
                  </a:lnTo>
                  <a:lnTo>
                    <a:pt x="155828" y="156400"/>
                  </a:lnTo>
                  <a:lnTo>
                    <a:pt x="189297" y="125599"/>
                  </a:lnTo>
                  <a:lnTo>
                    <a:pt x="225319" y="97711"/>
                  </a:lnTo>
                  <a:lnTo>
                    <a:pt x="263708" y="72926"/>
                  </a:lnTo>
                  <a:lnTo>
                    <a:pt x="304279" y="51433"/>
                  </a:lnTo>
                  <a:lnTo>
                    <a:pt x="346849" y="33423"/>
                  </a:lnTo>
                  <a:lnTo>
                    <a:pt x="391230" y="19085"/>
                  </a:lnTo>
                  <a:lnTo>
                    <a:pt x="437239" y="8608"/>
                  </a:lnTo>
                  <a:lnTo>
                    <a:pt x="484691" y="2183"/>
                  </a:lnTo>
                  <a:lnTo>
                    <a:pt x="533400" y="0"/>
                  </a:lnTo>
                  <a:lnTo>
                    <a:pt x="581868" y="2183"/>
                  </a:lnTo>
                  <a:lnTo>
                    <a:pt x="629106" y="8608"/>
                  </a:lnTo>
                  <a:lnTo>
                    <a:pt x="674927" y="19085"/>
                  </a:lnTo>
                  <a:lnTo>
                    <a:pt x="719144" y="33423"/>
                  </a:lnTo>
                  <a:lnTo>
                    <a:pt x="761570" y="51433"/>
                  </a:lnTo>
                  <a:lnTo>
                    <a:pt x="802019" y="72926"/>
                  </a:lnTo>
                  <a:lnTo>
                    <a:pt x="840304" y="97711"/>
                  </a:lnTo>
                  <a:lnTo>
                    <a:pt x="876239" y="125599"/>
                  </a:lnTo>
                  <a:lnTo>
                    <a:pt x="909637" y="156400"/>
                  </a:lnTo>
                  <a:lnTo>
                    <a:pt x="940312" y="189925"/>
                  </a:lnTo>
                  <a:lnTo>
                    <a:pt x="968076" y="225983"/>
                  </a:lnTo>
                  <a:lnTo>
                    <a:pt x="992744" y="264385"/>
                  </a:lnTo>
                  <a:lnTo>
                    <a:pt x="1014129" y="304942"/>
                  </a:lnTo>
                  <a:lnTo>
                    <a:pt x="1032044" y="347463"/>
                  </a:lnTo>
                  <a:lnTo>
                    <a:pt x="1046303" y="391759"/>
                  </a:lnTo>
                  <a:lnTo>
                    <a:pt x="1056719" y="437640"/>
                  </a:lnTo>
                  <a:lnTo>
                    <a:pt x="1063105" y="484917"/>
                  </a:lnTo>
                  <a:lnTo>
                    <a:pt x="1065275" y="533400"/>
                  </a:lnTo>
                  <a:lnTo>
                    <a:pt x="1063105" y="581882"/>
                  </a:lnTo>
                  <a:lnTo>
                    <a:pt x="1056719" y="629159"/>
                  </a:lnTo>
                  <a:lnTo>
                    <a:pt x="1046303" y="675040"/>
                  </a:lnTo>
                  <a:lnTo>
                    <a:pt x="1032044" y="719336"/>
                  </a:lnTo>
                  <a:lnTo>
                    <a:pt x="1014129" y="761857"/>
                  </a:lnTo>
                  <a:lnTo>
                    <a:pt x="992744" y="802414"/>
                  </a:lnTo>
                  <a:lnTo>
                    <a:pt x="968076" y="840816"/>
                  </a:lnTo>
                  <a:lnTo>
                    <a:pt x="940312" y="876874"/>
                  </a:lnTo>
                  <a:lnTo>
                    <a:pt x="909637" y="910399"/>
                  </a:lnTo>
                  <a:lnTo>
                    <a:pt x="876239" y="941200"/>
                  </a:lnTo>
                  <a:lnTo>
                    <a:pt x="840304" y="969088"/>
                  </a:lnTo>
                  <a:lnTo>
                    <a:pt x="802019" y="993873"/>
                  </a:lnTo>
                  <a:lnTo>
                    <a:pt x="761570" y="1015366"/>
                  </a:lnTo>
                  <a:lnTo>
                    <a:pt x="719144" y="1033376"/>
                  </a:lnTo>
                  <a:lnTo>
                    <a:pt x="674927" y="1047714"/>
                  </a:lnTo>
                  <a:lnTo>
                    <a:pt x="629106" y="1058191"/>
                  </a:lnTo>
                  <a:lnTo>
                    <a:pt x="581868" y="1064616"/>
                  </a:lnTo>
                  <a:lnTo>
                    <a:pt x="533400" y="1066800"/>
                  </a:lnTo>
                  <a:close/>
                </a:path>
              </a:pathLst>
            </a:custGeom>
            <a:solidFill>
              <a:srgbClr val="1670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1717548" y="3419856"/>
              <a:ext cx="1065530" cy="1066800"/>
            </a:xfrm>
            <a:custGeom>
              <a:avLst/>
              <a:gdLst/>
              <a:ahLst/>
              <a:cxnLst/>
              <a:rect l="l" t="t" r="r" b="b"/>
              <a:pathLst>
                <a:path w="1065530" h="1066800">
                  <a:moveTo>
                    <a:pt x="0" y="533400"/>
                  </a:moveTo>
                  <a:lnTo>
                    <a:pt x="2170" y="484917"/>
                  </a:lnTo>
                  <a:lnTo>
                    <a:pt x="8558" y="437640"/>
                  </a:lnTo>
                  <a:lnTo>
                    <a:pt x="18979" y="391759"/>
                  </a:lnTo>
                  <a:lnTo>
                    <a:pt x="33247" y="347463"/>
                  </a:lnTo>
                  <a:lnTo>
                    <a:pt x="51178" y="304942"/>
                  </a:lnTo>
                  <a:lnTo>
                    <a:pt x="72587" y="264385"/>
                  </a:lnTo>
                  <a:lnTo>
                    <a:pt x="97288" y="225983"/>
                  </a:lnTo>
                  <a:lnTo>
                    <a:pt x="125097" y="189925"/>
                  </a:lnTo>
                  <a:lnTo>
                    <a:pt x="155828" y="156400"/>
                  </a:lnTo>
                  <a:lnTo>
                    <a:pt x="189297" y="125599"/>
                  </a:lnTo>
                  <a:lnTo>
                    <a:pt x="225319" y="97711"/>
                  </a:lnTo>
                  <a:lnTo>
                    <a:pt x="263708" y="72926"/>
                  </a:lnTo>
                  <a:lnTo>
                    <a:pt x="304279" y="51433"/>
                  </a:lnTo>
                  <a:lnTo>
                    <a:pt x="346849" y="33423"/>
                  </a:lnTo>
                  <a:lnTo>
                    <a:pt x="391230" y="19085"/>
                  </a:lnTo>
                  <a:lnTo>
                    <a:pt x="437239" y="8608"/>
                  </a:lnTo>
                  <a:lnTo>
                    <a:pt x="484691" y="2183"/>
                  </a:lnTo>
                  <a:lnTo>
                    <a:pt x="533400" y="0"/>
                  </a:lnTo>
                  <a:lnTo>
                    <a:pt x="581868" y="2183"/>
                  </a:lnTo>
                  <a:lnTo>
                    <a:pt x="629106" y="8608"/>
                  </a:lnTo>
                  <a:lnTo>
                    <a:pt x="674927" y="19085"/>
                  </a:lnTo>
                  <a:lnTo>
                    <a:pt x="719144" y="33423"/>
                  </a:lnTo>
                  <a:lnTo>
                    <a:pt x="761570" y="51433"/>
                  </a:lnTo>
                  <a:lnTo>
                    <a:pt x="802019" y="72926"/>
                  </a:lnTo>
                  <a:lnTo>
                    <a:pt x="840304" y="97711"/>
                  </a:lnTo>
                  <a:lnTo>
                    <a:pt x="876239" y="125599"/>
                  </a:lnTo>
                  <a:lnTo>
                    <a:pt x="909637" y="156400"/>
                  </a:lnTo>
                  <a:lnTo>
                    <a:pt x="940312" y="189925"/>
                  </a:lnTo>
                  <a:lnTo>
                    <a:pt x="968076" y="225983"/>
                  </a:lnTo>
                  <a:lnTo>
                    <a:pt x="992744" y="264385"/>
                  </a:lnTo>
                  <a:lnTo>
                    <a:pt x="1014129" y="304942"/>
                  </a:lnTo>
                  <a:lnTo>
                    <a:pt x="1032044" y="347463"/>
                  </a:lnTo>
                  <a:lnTo>
                    <a:pt x="1046303" y="391759"/>
                  </a:lnTo>
                  <a:lnTo>
                    <a:pt x="1056719" y="437640"/>
                  </a:lnTo>
                  <a:lnTo>
                    <a:pt x="1063105" y="484917"/>
                  </a:lnTo>
                  <a:lnTo>
                    <a:pt x="1065275" y="533400"/>
                  </a:lnTo>
                  <a:lnTo>
                    <a:pt x="1063105" y="581882"/>
                  </a:lnTo>
                  <a:lnTo>
                    <a:pt x="1056719" y="629159"/>
                  </a:lnTo>
                  <a:lnTo>
                    <a:pt x="1046303" y="675040"/>
                  </a:lnTo>
                  <a:lnTo>
                    <a:pt x="1032044" y="719336"/>
                  </a:lnTo>
                  <a:lnTo>
                    <a:pt x="1014129" y="761857"/>
                  </a:lnTo>
                  <a:lnTo>
                    <a:pt x="992744" y="802414"/>
                  </a:lnTo>
                  <a:lnTo>
                    <a:pt x="968076" y="840816"/>
                  </a:lnTo>
                  <a:lnTo>
                    <a:pt x="940312" y="876874"/>
                  </a:lnTo>
                  <a:lnTo>
                    <a:pt x="909637" y="910399"/>
                  </a:lnTo>
                  <a:lnTo>
                    <a:pt x="876239" y="941200"/>
                  </a:lnTo>
                  <a:lnTo>
                    <a:pt x="840304" y="969088"/>
                  </a:lnTo>
                  <a:lnTo>
                    <a:pt x="802019" y="993873"/>
                  </a:lnTo>
                  <a:lnTo>
                    <a:pt x="761570" y="1015366"/>
                  </a:lnTo>
                  <a:lnTo>
                    <a:pt x="719144" y="1033376"/>
                  </a:lnTo>
                  <a:lnTo>
                    <a:pt x="674927" y="1047714"/>
                  </a:lnTo>
                  <a:lnTo>
                    <a:pt x="629106" y="1058191"/>
                  </a:lnTo>
                  <a:lnTo>
                    <a:pt x="581868" y="1064616"/>
                  </a:lnTo>
                  <a:lnTo>
                    <a:pt x="533400" y="1066800"/>
                  </a:lnTo>
                  <a:lnTo>
                    <a:pt x="484691" y="1064616"/>
                  </a:lnTo>
                  <a:lnTo>
                    <a:pt x="437239" y="1058191"/>
                  </a:lnTo>
                  <a:lnTo>
                    <a:pt x="391230" y="1047714"/>
                  </a:lnTo>
                  <a:lnTo>
                    <a:pt x="346849" y="1033376"/>
                  </a:lnTo>
                  <a:lnTo>
                    <a:pt x="304279" y="1015366"/>
                  </a:lnTo>
                  <a:lnTo>
                    <a:pt x="263708" y="993873"/>
                  </a:lnTo>
                  <a:lnTo>
                    <a:pt x="225319" y="969088"/>
                  </a:lnTo>
                  <a:lnTo>
                    <a:pt x="189297" y="941200"/>
                  </a:lnTo>
                  <a:lnTo>
                    <a:pt x="155828" y="910399"/>
                  </a:lnTo>
                  <a:lnTo>
                    <a:pt x="125097" y="876874"/>
                  </a:lnTo>
                  <a:lnTo>
                    <a:pt x="97288" y="840816"/>
                  </a:lnTo>
                  <a:lnTo>
                    <a:pt x="72587" y="802414"/>
                  </a:lnTo>
                  <a:lnTo>
                    <a:pt x="51178" y="761857"/>
                  </a:lnTo>
                  <a:lnTo>
                    <a:pt x="33247" y="719336"/>
                  </a:lnTo>
                  <a:lnTo>
                    <a:pt x="18979" y="675040"/>
                  </a:lnTo>
                  <a:lnTo>
                    <a:pt x="8558" y="629159"/>
                  </a:lnTo>
                  <a:lnTo>
                    <a:pt x="2170" y="581882"/>
                  </a:lnTo>
                  <a:lnTo>
                    <a:pt x="0" y="533400"/>
                  </a:lnTo>
                </a:path>
              </a:pathLst>
            </a:custGeom>
            <a:ln w="1371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1899962" y="3701247"/>
            <a:ext cx="701040" cy="41338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550" spc="-300" dirty="0">
                <a:latin typeface="Arial MT"/>
                <a:cs typeface="Arial MT"/>
              </a:rPr>
              <a:t>MIDP</a:t>
            </a:r>
            <a:endParaRPr sz="2550">
              <a:latin typeface="Arial MT"/>
              <a:cs typeface="Arial MT"/>
            </a:endParaRPr>
          </a:p>
        </p:txBody>
      </p:sp>
      <p:pic>
        <p:nvPicPr>
          <p:cNvPr id="30" name="object 3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73907" y="1834895"/>
            <a:ext cx="6825995" cy="4037075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991646" y="1143258"/>
            <a:ext cx="7949565" cy="1131570"/>
          </a:xfrm>
          <a:prstGeom prst="rect">
            <a:avLst/>
          </a:prstGeom>
        </p:spPr>
        <p:txBody>
          <a:bodyPr vert="horz" wrap="square" lIns="0" tIns="23241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1830"/>
              </a:spcBef>
            </a:pPr>
            <a:r>
              <a:rPr sz="2800" spc="-270" dirty="0"/>
              <a:t>MASTER</a:t>
            </a:r>
            <a:r>
              <a:rPr sz="2800" spc="-60" dirty="0"/>
              <a:t> </a:t>
            </a:r>
            <a:r>
              <a:rPr sz="2800" spc="-65" dirty="0"/>
              <a:t>INFORMATION</a:t>
            </a:r>
            <a:r>
              <a:rPr sz="2800" spc="-105" dirty="0"/>
              <a:t> </a:t>
            </a:r>
            <a:r>
              <a:rPr sz="2800" spc="-150" dirty="0"/>
              <a:t>DELIVERY</a:t>
            </a:r>
            <a:r>
              <a:rPr sz="2800" spc="-100" dirty="0"/>
              <a:t> </a:t>
            </a:r>
            <a:r>
              <a:rPr sz="2800" spc="-50" dirty="0"/>
              <a:t>PLAN</a:t>
            </a:r>
            <a:r>
              <a:rPr sz="2800" spc="-75" dirty="0"/>
              <a:t> </a:t>
            </a:r>
            <a:r>
              <a:rPr sz="2800" spc="40" dirty="0"/>
              <a:t>(MIDP)</a:t>
            </a:r>
            <a:endParaRPr sz="2800"/>
          </a:p>
          <a:p>
            <a:pPr marL="17145" marR="7673975" indent="-5080">
              <a:lnSpc>
                <a:spcPct val="112200"/>
              </a:lnSpc>
              <a:spcBef>
                <a:spcPts val="520"/>
              </a:spcBef>
            </a:pPr>
            <a:r>
              <a:rPr sz="1150" b="0" spc="-165" dirty="0">
                <a:latin typeface="Arial MT"/>
                <a:cs typeface="Arial MT"/>
              </a:rPr>
              <a:t>TIDP</a:t>
            </a:r>
            <a:r>
              <a:rPr sz="1150" b="0" spc="500" dirty="0">
                <a:latin typeface="Arial MT"/>
                <a:cs typeface="Arial MT"/>
              </a:rPr>
              <a:t> </a:t>
            </a:r>
            <a:r>
              <a:rPr sz="1150" b="0" spc="-165" dirty="0">
                <a:latin typeface="Arial MT"/>
                <a:cs typeface="Arial MT"/>
              </a:rPr>
              <a:t>ARC</a:t>
            </a:r>
            <a:endParaRPr sz="1150">
              <a:latin typeface="Arial MT"/>
              <a:cs typeface="Arial MT"/>
            </a:endParaRPr>
          </a:p>
        </p:txBody>
      </p:sp>
      <p:pic>
        <p:nvPicPr>
          <p:cNvPr id="32" name="object 3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84620" y="4401311"/>
            <a:ext cx="4035551" cy="2124455"/>
          </a:xfrm>
          <a:prstGeom prst="rect">
            <a:avLst/>
          </a:prstGeom>
        </p:spPr>
      </p:pic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AC651E00-4E5A-46DB-BAAD-67C21A978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30</a:t>
            </a:fld>
            <a:endParaRPr 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57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2800" b="0" spc="-400" dirty="0">
                <a:latin typeface="Arial MT"/>
                <a:cs typeface="Arial MT"/>
              </a:rPr>
              <a:t>FEDERATION</a:t>
            </a:r>
            <a:r>
              <a:rPr sz="2800" b="0" spc="75" dirty="0">
                <a:latin typeface="Arial MT"/>
                <a:cs typeface="Arial MT"/>
              </a:rPr>
              <a:t> </a:t>
            </a:r>
            <a:r>
              <a:rPr sz="2800" b="0" spc="-440" dirty="0">
                <a:latin typeface="Arial MT"/>
                <a:cs typeface="Arial MT"/>
              </a:rPr>
              <a:t>STRATEGY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50819" y="2496311"/>
            <a:ext cx="5190744" cy="373075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DE43D6-5DAE-4375-80B0-11876BF40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38" y="1695681"/>
            <a:ext cx="748665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0" spc="-204" dirty="0">
                <a:latin typeface="Arial MT"/>
                <a:cs typeface="Arial MT"/>
              </a:rPr>
              <a:t>LOIN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1060" y="2997708"/>
            <a:ext cx="8973311" cy="177850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CEAEF0-C630-4EBD-AAA2-571103EC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32</a:t>
            </a:fld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57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2800" b="0" spc="-370" dirty="0">
                <a:latin typeface="Arial MT"/>
                <a:cs typeface="Arial MT"/>
              </a:rPr>
              <a:t>CLASH</a:t>
            </a:r>
            <a:r>
              <a:rPr sz="2800" b="0" spc="45" dirty="0">
                <a:latin typeface="Arial MT"/>
                <a:cs typeface="Arial MT"/>
              </a:rPr>
              <a:t> </a:t>
            </a:r>
            <a:r>
              <a:rPr sz="2800" b="0" spc="-370" dirty="0">
                <a:latin typeface="Arial MT"/>
                <a:cs typeface="Arial MT"/>
              </a:rPr>
              <a:t>MATRIX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26107" y="2235708"/>
            <a:ext cx="7440167" cy="384962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03BE9-66B6-4E5D-B1B7-171319DAD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57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2800" b="0" spc="-145" dirty="0">
                <a:latin typeface="Arial MT"/>
                <a:cs typeface="Arial MT"/>
              </a:rPr>
              <a:t>NAMING</a:t>
            </a:r>
            <a:r>
              <a:rPr sz="2800" b="0" spc="-25" dirty="0">
                <a:latin typeface="Arial MT"/>
                <a:cs typeface="Arial MT"/>
              </a:rPr>
              <a:t> </a:t>
            </a:r>
            <a:r>
              <a:rPr sz="2800" b="0" spc="-225" dirty="0">
                <a:latin typeface="Arial MT"/>
                <a:cs typeface="Arial MT"/>
              </a:rPr>
              <a:t>CONVENTION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28116" y="2432304"/>
            <a:ext cx="8694419" cy="83057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65248" y="3429000"/>
            <a:ext cx="1932432" cy="308457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6864" y="3532632"/>
            <a:ext cx="2555748" cy="2668523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1BD32F-2987-42AA-A663-3883DA07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38" y="1695681"/>
            <a:ext cx="1672589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0" spc="-385" dirty="0">
                <a:latin typeface="Arial MT"/>
                <a:cs typeface="Arial MT"/>
              </a:rPr>
              <a:t>SOFTWARE</a:t>
            </a:r>
            <a:endParaRPr sz="2800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872490" y="2160270"/>
          <a:ext cx="9161780" cy="41033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2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99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191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671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Use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b="1" spc="-90" dirty="0">
                          <a:latin typeface="Arial"/>
                          <a:cs typeface="Arial"/>
                        </a:rPr>
                        <a:t>Authoring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20" dirty="0">
                          <a:latin typeface="Arial"/>
                          <a:cs typeface="Arial"/>
                        </a:rPr>
                        <a:t>Tool</a:t>
                      </a:r>
                      <a:r>
                        <a:rPr sz="1200" b="1" spc="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b="1" spc="4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Platform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b="1" spc="-10" dirty="0">
                          <a:latin typeface="Arial"/>
                          <a:cs typeface="Arial"/>
                        </a:rPr>
                        <a:t>Version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105" dirty="0">
                          <a:latin typeface="Arial"/>
                          <a:cs typeface="Arial"/>
                        </a:rPr>
                        <a:t>BIM</a:t>
                      </a:r>
                      <a:r>
                        <a:rPr sz="12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75" dirty="0">
                          <a:latin typeface="Arial"/>
                          <a:cs typeface="Arial"/>
                        </a:rPr>
                        <a:t>Management</a:t>
                      </a:r>
                      <a:r>
                        <a:rPr sz="1200" b="1" spc="5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Platform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Plannerly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Web</a:t>
                      </a:r>
                      <a:r>
                        <a:rPr sz="12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Service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b="1" spc="-35" dirty="0">
                          <a:latin typeface="Arial"/>
                          <a:cs typeface="Arial"/>
                        </a:rPr>
                        <a:t>Data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Management,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65" dirty="0">
                          <a:latin typeface="Arial"/>
                          <a:cs typeface="Arial"/>
                        </a:rPr>
                        <a:t>Information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 exchange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1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BIMsync</a:t>
                      </a:r>
                      <a:r>
                        <a:rPr sz="12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2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/</a:t>
                      </a:r>
                      <a:r>
                        <a:rPr sz="12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One</a:t>
                      </a:r>
                      <a:r>
                        <a:rPr sz="12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Drive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Web</a:t>
                      </a:r>
                      <a:r>
                        <a:rPr sz="12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Service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798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b="1" spc="-9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sz="12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10" dirty="0">
                          <a:latin typeface="Arial"/>
                          <a:cs typeface="Arial"/>
                        </a:rPr>
                        <a:t>Construction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14" dirty="0">
                          <a:latin typeface="Arial"/>
                          <a:cs typeface="Arial"/>
                        </a:rPr>
                        <a:t>Documents</a:t>
                      </a:r>
                      <a:r>
                        <a:rPr sz="12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(Architecture)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Graphisoft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Archicad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2024</a:t>
                      </a:r>
                      <a:r>
                        <a:rPr sz="12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2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/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25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b="1" spc="-9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sz="12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10" dirty="0">
                          <a:latin typeface="Arial"/>
                          <a:cs typeface="Arial"/>
                        </a:rPr>
                        <a:t>Construction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14" dirty="0">
                          <a:latin typeface="Arial"/>
                          <a:cs typeface="Arial"/>
                        </a:rPr>
                        <a:t>Documents</a:t>
                      </a:r>
                      <a:r>
                        <a:rPr sz="12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(Structure)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Autodesk</a:t>
                      </a:r>
                      <a:r>
                        <a:rPr sz="12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Revit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55"/>
                        </a:spcBef>
                      </a:pP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58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b="1" spc="-9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sz="12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10" dirty="0">
                          <a:latin typeface="Arial"/>
                          <a:cs typeface="Arial"/>
                        </a:rPr>
                        <a:t>Construction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14" dirty="0">
                          <a:latin typeface="Arial"/>
                          <a:cs typeface="Arial"/>
                        </a:rPr>
                        <a:t>Documents</a:t>
                      </a:r>
                      <a:r>
                        <a:rPr sz="12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(Civil)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Autodesk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Revit</a:t>
                      </a:r>
                      <a:r>
                        <a:rPr sz="12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2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/</a:t>
                      </a:r>
                      <a:r>
                        <a:rPr sz="12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Tekla</a:t>
                      </a:r>
                      <a:r>
                        <a:rPr sz="12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6715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b="1" spc="-90" dirty="0">
                          <a:latin typeface="Arial"/>
                          <a:cs typeface="Arial"/>
                        </a:rPr>
                        <a:t>Design</a:t>
                      </a:r>
                      <a:r>
                        <a:rPr sz="1200" b="1" spc="4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10" dirty="0">
                          <a:latin typeface="Arial"/>
                          <a:cs typeface="Arial"/>
                        </a:rPr>
                        <a:t>Construction</a:t>
                      </a:r>
                      <a:r>
                        <a:rPr sz="1200" b="1" spc="6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14" dirty="0">
                          <a:latin typeface="Arial"/>
                          <a:cs typeface="Arial"/>
                        </a:rPr>
                        <a:t>Documents</a:t>
                      </a:r>
                      <a:r>
                        <a:rPr sz="1200" b="1" spc="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20" dirty="0">
                          <a:latin typeface="Arial"/>
                          <a:cs typeface="Arial"/>
                        </a:rPr>
                        <a:t>(MEP)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Autodesk</a:t>
                      </a:r>
                      <a:r>
                        <a:rPr sz="12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Revit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765"/>
                        </a:spcBef>
                      </a:pP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71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73709">
                <a:tc>
                  <a:txBody>
                    <a:bodyPr/>
                    <a:lstStyle/>
                    <a:p>
                      <a:pPr marL="34925" marR="706120">
                        <a:lnSpc>
                          <a:spcPct val="109200"/>
                        </a:lnSpc>
                        <a:spcBef>
                          <a:spcPts val="180"/>
                        </a:spcBef>
                      </a:pPr>
                      <a:r>
                        <a:rPr sz="1200" b="1" spc="-35" dirty="0">
                          <a:latin typeface="Arial"/>
                          <a:cs typeface="Arial"/>
                        </a:rPr>
                        <a:t>3D</a:t>
                      </a:r>
                      <a:r>
                        <a:rPr sz="12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80" dirty="0">
                          <a:latin typeface="Arial"/>
                          <a:cs typeface="Arial"/>
                        </a:rPr>
                        <a:t>Coordination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95" dirty="0">
                          <a:latin typeface="Arial"/>
                          <a:cs typeface="Arial"/>
                        </a:rPr>
                        <a:t>Clash</a:t>
                      </a:r>
                      <a:r>
                        <a:rPr sz="12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95" dirty="0">
                          <a:latin typeface="Arial"/>
                          <a:cs typeface="Arial"/>
                        </a:rPr>
                        <a:t>Detection</a:t>
                      </a:r>
                      <a:r>
                        <a:rPr sz="12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105" dirty="0">
                          <a:latin typeface="Arial"/>
                          <a:cs typeface="Arial"/>
                        </a:rPr>
                        <a:t>/</a:t>
                      </a:r>
                      <a:r>
                        <a:rPr sz="12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85" dirty="0">
                          <a:latin typeface="Arial"/>
                          <a:cs typeface="Arial"/>
                        </a:rPr>
                        <a:t>Issue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Management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228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20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BIMSync,</a:t>
                      </a:r>
                      <a:r>
                        <a:rPr sz="12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BIMCollab</a:t>
                      </a:r>
                      <a:r>
                        <a:rPr sz="12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Zoom,</a:t>
                      </a:r>
                      <a:r>
                        <a:rPr sz="12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Solibiri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1105"/>
                        </a:spcBef>
                      </a:pP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403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b="1" spc="-25" dirty="0">
                          <a:latin typeface="Arial"/>
                          <a:cs typeface="Arial"/>
                        </a:rPr>
                        <a:t>QTO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Solibiri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365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50" b="1" spc="-55" dirty="0">
                          <a:latin typeface="Arial"/>
                          <a:cs typeface="Arial"/>
                        </a:rPr>
                        <a:t>Model</a:t>
                      </a:r>
                      <a:r>
                        <a:rPr sz="9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50" b="1" spc="-10" dirty="0">
                          <a:latin typeface="Arial"/>
                          <a:cs typeface="Arial"/>
                        </a:rPr>
                        <a:t>Validation</a:t>
                      </a:r>
                      <a:endParaRPr sz="950">
                        <a:latin typeface="Arial"/>
                        <a:cs typeface="Arial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Solibiri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,BIMCollab</a:t>
                      </a:r>
                      <a:r>
                        <a:rPr sz="95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Zoom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130" dirty="0">
                          <a:latin typeface="Arial"/>
                          <a:cs typeface="Arial"/>
                        </a:rPr>
                        <a:t>Cost</a:t>
                      </a:r>
                      <a:r>
                        <a:rPr sz="12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Estimation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Solibiri,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Excel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5270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2024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620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b="1" spc="-110" dirty="0">
                          <a:latin typeface="Arial"/>
                          <a:cs typeface="Arial"/>
                        </a:rPr>
                        <a:t>Site</a:t>
                      </a:r>
                      <a:r>
                        <a:rPr sz="120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200" b="1" spc="-10" dirty="0">
                          <a:latin typeface="Arial"/>
                          <a:cs typeface="Arial"/>
                        </a:rPr>
                        <a:t>Collaboration</a:t>
                      </a:r>
                      <a:endParaRPr sz="1200">
                        <a:latin typeface="Arial"/>
                        <a:cs typeface="Arial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3619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spc="-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DALUX</a:t>
                      </a:r>
                      <a:r>
                        <a:rPr sz="12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FIELD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  <a:spcBef>
                          <a:spcPts val="275"/>
                        </a:spcBef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Web</a:t>
                      </a:r>
                      <a:r>
                        <a:rPr sz="12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Service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3492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B46AFD-A033-4A09-AF0E-C723812E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38" y="1695681"/>
            <a:ext cx="153416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0" spc="-365" dirty="0">
                <a:latin typeface="Arial MT"/>
                <a:cs typeface="Arial MT"/>
              </a:rPr>
              <a:t>MEETINGS</a:t>
            </a:r>
            <a:endParaRPr sz="2800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575309" y="2337054"/>
          <a:ext cx="9673589" cy="39630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46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44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709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1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2250"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600" b="1" spc="-35" dirty="0">
                          <a:latin typeface="Arial"/>
                          <a:cs typeface="Arial"/>
                        </a:rPr>
                        <a:t>Meeting</a:t>
                      </a:r>
                      <a:r>
                        <a:rPr sz="6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600" b="1" spc="-10" dirty="0">
                          <a:latin typeface="Arial"/>
                          <a:cs typeface="Arial"/>
                        </a:rPr>
                        <a:t>title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Description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14604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Participants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Frequency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13335">
                        <a:lnSpc>
                          <a:spcPct val="100000"/>
                        </a:lnSpc>
                        <a:spcBef>
                          <a:spcPts val="95"/>
                        </a:spcBef>
                      </a:pPr>
                      <a:r>
                        <a:rPr sz="600" b="1" spc="-10" dirty="0">
                          <a:latin typeface="Arial"/>
                          <a:cs typeface="Arial"/>
                        </a:rPr>
                        <a:t>Location</a:t>
                      </a:r>
                      <a:endParaRPr sz="600">
                        <a:latin typeface="Arial"/>
                        <a:cs typeface="Arial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4840">
                <a:tc>
                  <a:txBody>
                    <a:bodyPr/>
                    <a:lstStyle/>
                    <a:p>
                      <a:pPr marL="15240">
                        <a:lnSpc>
                          <a:spcPct val="100000"/>
                        </a:lnSpc>
                        <a:spcBef>
                          <a:spcPts val="360"/>
                        </a:spcBef>
                      </a:pPr>
                      <a:r>
                        <a:rPr sz="900" b="1" spc="-75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900" b="1" spc="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65" dirty="0">
                          <a:latin typeface="Arial"/>
                          <a:cs typeface="Arial"/>
                        </a:rPr>
                        <a:t>Kick-</a:t>
                      </a:r>
                      <a:r>
                        <a:rPr sz="900" b="1" spc="-40" dirty="0">
                          <a:latin typeface="Arial"/>
                          <a:cs typeface="Arial"/>
                        </a:rPr>
                        <a:t>off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Meeting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4604" marR="44450">
                        <a:lnSpc>
                          <a:spcPct val="110000"/>
                        </a:lnSpc>
                      </a:pP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Meeting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to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establish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principles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adoption,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scope,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ambition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on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proposed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6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set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up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post-contract-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award</a:t>
                      </a:r>
                      <a:r>
                        <a:rPr sz="6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BEP.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Establish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when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where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future</a:t>
                      </a:r>
                      <a:r>
                        <a:rPr sz="6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meetings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will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held.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1036955">
                        <a:lnSpc>
                          <a:spcPct val="110000"/>
                        </a:lnSpc>
                        <a:spcBef>
                          <a:spcPts val="35"/>
                        </a:spcBef>
                      </a:pP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Coordinator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  <a:p>
                      <a:pPr marL="14604" marR="860425">
                        <a:lnSpc>
                          <a:spcPts val="790"/>
                        </a:lnSpc>
                        <a:spcBef>
                          <a:spcPts val="25"/>
                        </a:spcBef>
                      </a:pP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Architectural</a:t>
                      </a:r>
                      <a:r>
                        <a:rPr sz="6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Structural</a:t>
                      </a:r>
                      <a:r>
                        <a:rPr sz="600" spc="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Single</a:t>
                      </a:r>
                      <a:r>
                        <a:rPr sz="600" spc="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occurrence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Virtual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2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70" dirty="0">
                          <a:latin typeface="Arial"/>
                          <a:cs typeface="Arial"/>
                        </a:rPr>
                        <a:t>BIM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55" dirty="0">
                          <a:latin typeface="Arial"/>
                          <a:cs typeface="Arial"/>
                        </a:rPr>
                        <a:t>workgroup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meeting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4604" marR="14604">
                        <a:lnSpc>
                          <a:spcPct val="110000"/>
                        </a:lnSpc>
                      </a:pP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Meeting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track</a:t>
                      </a:r>
                      <a:r>
                        <a:rPr sz="6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progress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implementation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on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6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context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BEP.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This</a:t>
                      </a:r>
                      <a:r>
                        <a:rPr sz="6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meeting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should</a:t>
                      </a:r>
                      <a:r>
                        <a:rPr sz="6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used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a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mechanism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identify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forthcoming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challenges</a:t>
                      </a:r>
                      <a:r>
                        <a:rPr sz="6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agree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proactive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solution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1036955">
                        <a:lnSpc>
                          <a:spcPct val="110000"/>
                        </a:lnSpc>
                        <a:spcBef>
                          <a:spcPts val="20"/>
                        </a:spcBef>
                      </a:pP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Coordinator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  <a:p>
                      <a:pPr marL="14604" marR="860425">
                        <a:lnSpc>
                          <a:spcPts val="790"/>
                        </a:lnSpc>
                        <a:spcBef>
                          <a:spcPts val="30"/>
                        </a:spcBef>
                      </a:pP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Architectural</a:t>
                      </a:r>
                      <a:r>
                        <a:rPr sz="6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Structural</a:t>
                      </a:r>
                      <a:r>
                        <a:rPr sz="600" spc="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25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Monthly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Virtual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</a:pPr>
                      <a:r>
                        <a:rPr sz="900" b="1" spc="-70" dirty="0">
                          <a:latin typeface="Arial"/>
                          <a:cs typeface="Arial"/>
                        </a:rPr>
                        <a:t>BIM</a:t>
                      </a:r>
                      <a:r>
                        <a:rPr sz="9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60" dirty="0">
                          <a:latin typeface="Arial"/>
                          <a:cs typeface="Arial"/>
                        </a:rPr>
                        <a:t>coordination</a:t>
                      </a:r>
                      <a:r>
                        <a:rPr sz="90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meeting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Meeting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to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review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allocate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responsibility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clashes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found</a:t>
                      </a:r>
                      <a:r>
                        <a:rPr sz="6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during</a:t>
                      </a:r>
                      <a:r>
                        <a:rPr sz="6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clash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detection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process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undertaken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1036955">
                        <a:lnSpc>
                          <a:spcPct val="110000"/>
                        </a:lnSpc>
                        <a:spcBef>
                          <a:spcPts val="25"/>
                        </a:spcBef>
                      </a:pP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Coordinator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  <a:p>
                      <a:pPr marL="14604" marR="860425">
                        <a:lnSpc>
                          <a:spcPts val="790"/>
                        </a:lnSpc>
                        <a:spcBef>
                          <a:spcPts val="25"/>
                        </a:spcBef>
                      </a:pP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Architectural</a:t>
                      </a:r>
                      <a:r>
                        <a:rPr sz="6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Structural</a:t>
                      </a:r>
                      <a:r>
                        <a:rPr sz="600" spc="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Weekly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Virtual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2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</a:pPr>
                      <a:r>
                        <a:rPr sz="900" b="1" spc="-70" dirty="0">
                          <a:latin typeface="Arial"/>
                          <a:cs typeface="Arial"/>
                        </a:rPr>
                        <a:t>BIM</a:t>
                      </a:r>
                      <a:r>
                        <a:rPr sz="90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35" dirty="0">
                          <a:latin typeface="Arial"/>
                          <a:cs typeface="Arial"/>
                        </a:rPr>
                        <a:t>validation</a:t>
                      </a:r>
                      <a:r>
                        <a:rPr sz="90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meeting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2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4604" marR="177165">
                        <a:lnSpc>
                          <a:spcPct val="110000"/>
                        </a:lnSpc>
                      </a:pP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Meeting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review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discuss</a:t>
                      </a:r>
                      <a:r>
                        <a:rPr sz="6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deficiencies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geometry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data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identified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during</a:t>
                      </a:r>
                      <a:r>
                        <a:rPr sz="6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validation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checks</a:t>
                      </a:r>
                      <a:r>
                        <a:rPr sz="6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undertaken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1036955">
                        <a:lnSpc>
                          <a:spcPct val="110000"/>
                        </a:lnSpc>
                        <a:spcBef>
                          <a:spcPts val="35"/>
                        </a:spcBef>
                      </a:pP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Coordinator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  <a:p>
                      <a:pPr marL="14604" marR="860425">
                        <a:lnSpc>
                          <a:spcPts val="790"/>
                        </a:lnSpc>
                        <a:spcBef>
                          <a:spcPts val="30"/>
                        </a:spcBef>
                      </a:pP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Architectural</a:t>
                      </a:r>
                      <a:r>
                        <a:rPr sz="6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Structural</a:t>
                      </a:r>
                      <a:r>
                        <a:rPr sz="600" spc="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Monthly–Aligned</a:t>
                      </a:r>
                      <a:r>
                        <a:rPr sz="600" spc="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6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workgroup</a:t>
                      </a:r>
                      <a:r>
                        <a:rPr sz="600" spc="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meetings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Virtual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42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</a:pPr>
                      <a:r>
                        <a:rPr sz="900" b="1" spc="-70" dirty="0">
                          <a:latin typeface="Arial"/>
                          <a:cs typeface="Arial"/>
                        </a:rPr>
                        <a:t>BIM</a:t>
                      </a:r>
                      <a:r>
                        <a:rPr sz="90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85" dirty="0">
                          <a:latin typeface="Arial"/>
                          <a:cs typeface="Arial"/>
                        </a:rPr>
                        <a:t>Use</a:t>
                      </a:r>
                      <a:r>
                        <a:rPr sz="90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85" dirty="0">
                          <a:latin typeface="Arial"/>
                          <a:cs typeface="Arial"/>
                        </a:rPr>
                        <a:t>Progress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 Reviews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302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</a:pP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Metting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to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review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confirm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use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progress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aligned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milestones.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1036955">
                        <a:lnSpc>
                          <a:spcPct val="110000"/>
                        </a:lnSpc>
                        <a:spcBef>
                          <a:spcPts val="35"/>
                        </a:spcBef>
                      </a:pP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Coordinator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  <a:p>
                      <a:pPr marL="14604" marR="860425">
                        <a:lnSpc>
                          <a:spcPts val="790"/>
                        </a:lnSpc>
                        <a:spcBef>
                          <a:spcPts val="25"/>
                        </a:spcBef>
                      </a:pP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Architectural</a:t>
                      </a:r>
                      <a:r>
                        <a:rPr sz="6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Structural</a:t>
                      </a:r>
                      <a:r>
                        <a:rPr sz="600" spc="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444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Monthly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1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/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Weekly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Virtual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29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1524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900" b="1" spc="-70" dirty="0">
                          <a:latin typeface="Arial"/>
                          <a:cs typeface="Arial"/>
                        </a:rPr>
                        <a:t>BIM</a:t>
                      </a:r>
                      <a:r>
                        <a:rPr sz="90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75" dirty="0">
                          <a:latin typeface="Arial"/>
                          <a:cs typeface="Arial"/>
                        </a:rPr>
                        <a:t>Stage</a:t>
                      </a:r>
                      <a:r>
                        <a:rPr sz="900" b="1" spc="-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900" b="1" spc="-10" dirty="0">
                          <a:latin typeface="Arial"/>
                          <a:cs typeface="Arial"/>
                        </a:rPr>
                        <a:t>Closeout</a:t>
                      </a:r>
                      <a:endParaRPr sz="900">
                        <a:latin typeface="Arial"/>
                        <a:cs typeface="Arial"/>
                      </a:endParaRPr>
                    </a:p>
                  </a:txBody>
                  <a:tcPr marL="0" marR="0" marT="311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80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4604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Meeting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to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review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confirm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6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deliverables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according</a:t>
                      </a:r>
                      <a:r>
                        <a:rPr sz="6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6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EIR.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 marL="14604" marR="1036955">
                        <a:lnSpc>
                          <a:spcPct val="110000"/>
                        </a:lnSpc>
                        <a:spcBef>
                          <a:spcPts val="25"/>
                        </a:spcBef>
                      </a:pP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6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Coordinator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MEP</a:t>
                      </a:r>
                      <a:r>
                        <a:rPr sz="6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  <a:p>
                      <a:pPr marL="14604" marR="860425">
                        <a:lnSpc>
                          <a:spcPts val="790"/>
                        </a:lnSpc>
                        <a:spcBef>
                          <a:spcPts val="25"/>
                        </a:spcBef>
                      </a:pPr>
                      <a:r>
                        <a:rPr sz="6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Architectural</a:t>
                      </a:r>
                      <a:r>
                        <a:rPr sz="600" spc="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r>
                        <a:rPr sz="600" spc="5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Structural</a:t>
                      </a:r>
                      <a:r>
                        <a:rPr sz="600" spc="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manager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317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At</a:t>
                      </a:r>
                      <a:r>
                        <a:rPr sz="6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Closeout</a:t>
                      </a:r>
                      <a:r>
                        <a:rPr sz="6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Stage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  <a:p>
                      <a:pPr marL="13335">
                        <a:lnSpc>
                          <a:spcPct val="100000"/>
                        </a:lnSpc>
                      </a:pPr>
                      <a:r>
                        <a:rPr sz="6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Virtual</a:t>
                      </a:r>
                      <a:endParaRPr sz="6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ED8C33-E2F3-4E83-A62F-49F0310B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57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2800" b="0" spc="-434" dirty="0">
                <a:latin typeface="Arial MT"/>
                <a:cs typeface="Arial MT"/>
              </a:rPr>
              <a:t>SHARED</a:t>
            </a:r>
            <a:r>
              <a:rPr sz="2800" b="0" spc="25" dirty="0">
                <a:latin typeface="Arial MT"/>
                <a:cs typeface="Arial MT"/>
              </a:rPr>
              <a:t> </a:t>
            </a:r>
            <a:r>
              <a:rPr sz="2800" b="0" spc="-345" dirty="0">
                <a:latin typeface="Arial MT"/>
                <a:cs typeface="Arial MT"/>
              </a:rPr>
              <a:t>COORDINATES</a:t>
            </a:r>
            <a:endParaRPr sz="2800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95934" y="2504693"/>
          <a:ext cx="8115299" cy="27641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447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2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251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5440">
                <a:tc gridSpan="3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50" b="1" spc="-120" dirty="0">
                          <a:latin typeface="Arial"/>
                          <a:cs typeface="Arial"/>
                        </a:rPr>
                        <a:t>Physical</a:t>
                      </a:r>
                      <a:r>
                        <a:rPr sz="1550" b="1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35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550" b="1" spc="2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35" dirty="0">
                          <a:latin typeface="Arial"/>
                          <a:cs typeface="Arial"/>
                        </a:rPr>
                        <a:t>Coordinates: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381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550" b="1" spc="-135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550" b="1" spc="-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90" dirty="0">
                          <a:latin typeface="Arial"/>
                          <a:cs typeface="Arial"/>
                        </a:rPr>
                        <a:t>rotation</a:t>
                      </a:r>
                      <a:r>
                        <a:rPr sz="1550" b="1" spc="-3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5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20" dirty="0">
                          <a:latin typeface="Arial"/>
                          <a:cs typeface="Arial"/>
                        </a:rPr>
                        <a:t>true</a:t>
                      </a:r>
                      <a:r>
                        <a:rPr sz="15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20" dirty="0">
                          <a:latin typeface="Arial"/>
                          <a:cs typeface="Arial"/>
                        </a:rPr>
                        <a:t>north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8.44°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381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50" b="1" spc="-100" dirty="0">
                          <a:latin typeface="Arial"/>
                          <a:cs typeface="Arial"/>
                        </a:rPr>
                        <a:t>Unit</a:t>
                      </a:r>
                      <a:r>
                        <a:rPr sz="15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dirty="0">
                          <a:latin typeface="Arial"/>
                          <a:cs typeface="Arial"/>
                        </a:rPr>
                        <a:t>of</a:t>
                      </a:r>
                      <a:r>
                        <a:rPr sz="1550" b="1" spc="-3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30" dirty="0">
                          <a:latin typeface="Arial"/>
                          <a:cs typeface="Arial"/>
                        </a:rPr>
                        <a:t>measurement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5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metric</a:t>
                      </a:r>
                      <a:r>
                        <a:rPr sz="15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units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550" b="1" spc="-135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5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20" dirty="0">
                          <a:latin typeface="Arial"/>
                          <a:cs typeface="Arial"/>
                        </a:rPr>
                        <a:t>Basepoint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E/W :</a:t>
                      </a:r>
                      <a:r>
                        <a:rPr sz="1550" spc="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21611.1382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  <a:p>
                      <a:pPr marL="50165">
                        <a:lnSpc>
                          <a:spcPct val="100000"/>
                        </a:lnSpc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N/S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8971.0100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165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5440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50" b="1" spc="-135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550" b="1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05" dirty="0">
                          <a:latin typeface="Arial"/>
                          <a:cs typeface="Arial"/>
                        </a:rPr>
                        <a:t>Elevation</a:t>
                      </a:r>
                      <a:r>
                        <a:rPr sz="1550" b="1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00" dirty="0">
                          <a:latin typeface="Arial"/>
                          <a:cs typeface="Arial"/>
                        </a:rPr>
                        <a:t>from</a:t>
                      </a:r>
                      <a:r>
                        <a:rPr sz="1550" b="1" spc="2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25" dirty="0">
                          <a:latin typeface="Arial"/>
                          <a:cs typeface="Arial"/>
                        </a:rPr>
                        <a:t>sea</a:t>
                      </a:r>
                      <a:r>
                        <a:rPr sz="15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20" dirty="0">
                          <a:latin typeface="Arial"/>
                          <a:cs typeface="Arial"/>
                        </a:rPr>
                        <a:t>level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370"/>
                        </a:spcBef>
                      </a:pPr>
                      <a:r>
                        <a:rPr sz="15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110</a:t>
                      </a:r>
                      <a:r>
                        <a:rPr sz="15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4699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5945"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550" b="1" spc="-135" dirty="0">
                          <a:latin typeface="Arial"/>
                          <a:cs typeface="Arial"/>
                        </a:rPr>
                        <a:t>Project</a:t>
                      </a:r>
                      <a:r>
                        <a:rPr sz="1550" b="1" spc="1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130" dirty="0">
                          <a:latin typeface="Arial"/>
                          <a:cs typeface="Arial"/>
                        </a:rPr>
                        <a:t>Survey</a:t>
                      </a:r>
                      <a:r>
                        <a:rPr sz="1550" b="1" spc="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550" b="1" spc="-20" dirty="0">
                          <a:latin typeface="Arial"/>
                          <a:cs typeface="Arial"/>
                        </a:rPr>
                        <a:t>Point</a:t>
                      </a:r>
                      <a:endParaRPr sz="1550">
                        <a:latin typeface="Arial"/>
                        <a:cs typeface="Arial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70BF"/>
                    </a:solidFill>
                  </a:tcPr>
                </a:tc>
                <a:tc>
                  <a:txBody>
                    <a:bodyPr/>
                    <a:lstStyle/>
                    <a:p>
                      <a:pPr marL="5143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E/W</a:t>
                      </a:r>
                      <a:r>
                        <a:rPr sz="12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r>
                        <a:rPr sz="1200" spc="114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21596.700</a:t>
                      </a:r>
                      <a:endParaRPr sz="1200">
                        <a:latin typeface="Arial MT"/>
                        <a:cs typeface="Arial MT"/>
                      </a:endParaRPr>
                    </a:p>
                  </a:txBody>
                  <a:tcPr marL="0" marR="0" marT="9144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tc>
                  <a:txBody>
                    <a:bodyPr/>
                    <a:lstStyle/>
                    <a:p>
                      <a:pPr marL="50165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N/S</a:t>
                      </a:r>
                      <a:r>
                        <a:rPr sz="12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:</a:t>
                      </a:r>
                      <a:r>
                        <a:rPr sz="1200" spc="4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2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8971.7</a:t>
                      </a:r>
                      <a:r>
                        <a:rPr sz="1200" spc="114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5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00</a:t>
                      </a:r>
                      <a:endParaRPr sz="1550">
                        <a:latin typeface="Arial MT"/>
                        <a:cs typeface="Arial MT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AD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666FA-C8BC-48EA-831E-97D3BB7C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57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2800" b="0" spc="-235" dirty="0">
                <a:latin typeface="Arial MT"/>
                <a:cs typeface="Arial MT"/>
              </a:rPr>
              <a:t>CHECKING/VALIDATION</a:t>
            </a:r>
            <a:endParaRPr sz="2800">
              <a:latin typeface="Arial MT"/>
              <a:cs typeface="Arial MT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305306" y="2606801"/>
          <a:ext cx="4276090" cy="920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28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7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1625">
                <a:tc>
                  <a:txBody>
                    <a:bodyPr/>
                    <a:lstStyle/>
                    <a:p>
                      <a:pPr marL="7620" marR="464820">
                        <a:lnSpc>
                          <a:spcPct val="101000"/>
                        </a:lnSpc>
                      </a:pP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that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families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and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worksets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conform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standard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naming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conventions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L="7620">
                        <a:lnSpc>
                          <a:spcPts val="1080"/>
                        </a:lnSpc>
                        <a:spcBef>
                          <a:spcPts val="80"/>
                        </a:spcBef>
                      </a:pP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that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objects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are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correctly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classified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accordance</a:t>
                      </a:r>
                      <a:r>
                        <a:rPr sz="95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BEP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7620" marR="153035">
                        <a:lnSpc>
                          <a:spcPct val="101000"/>
                        </a:lnSpc>
                      </a:pP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that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objects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contain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correct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asset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data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appropriate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 </a:t>
                      </a:r>
                      <a:r>
                        <a:rPr sz="95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r>
                        <a:rPr sz="95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stage.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0020">
                <a:tc>
                  <a:txBody>
                    <a:bodyPr/>
                    <a:lstStyle/>
                    <a:p>
                      <a:pPr marL="7620">
                        <a:lnSpc>
                          <a:spcPts val="1080"/>
                        </a:lnSpc>
                        <a:spcBef>
                          <a:spcPts val="80"/>
                        </a:spcBef>
                      </a:pP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file</a:t>
                      </a:r>
                      <a:r>
                        <a:rPr sz="95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size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should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checked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according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approved</a:t>
                      </a:r>
                      <a:r>
                        <a:rPr sz="95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BEP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305306" y="3775709"/>
          <a:ext cx="4237989" cy="26390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7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9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9720">
                <a:tc>
                  <a:txBody>
                    <a:bodyPr/>
                    <a:lstStyle/>
                    <a:p>
                      <a:pPr marL="7620" marR="17145">
                        <a:lnSpc>
                          <a:spcPct val="101099"/>
                        </a:lnSpc>
                      </a:pP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95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extraneous</a:t>
                      </a:r>
                      <a:r>
                        <a:rPr sz="95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drawing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sheets,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(i.e.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those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deemed</a:t>
                      </a:r>
                      <a:r>
                        <a:rPr sz="95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not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deliverable),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have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been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removed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from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BIM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L="7620">
                        <a:lnSpc>
                          <a:spcPts val="1080"/>
                        </a:lnSpc>
                        <a:spcBef>
                          <a:spcPts val="80"/>
                        </a:spcBef>
                      </a:pP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external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references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(Xrefs)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have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been</a:t>
                      </a:r>
                      <a:r>
                        <a:rPr sz="95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audited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purged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7620" marR="304800">
                        <a:lnSpc>
                          <a:spcPct val="101099"/>
                        </a:lnSpc>
                      </a:pPr>
                      <a:r>
                        <a:rPr sz="95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File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format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naming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conventions</a:t>
                      </a:r>
                      <a:r>
                        <a:rPr sz="95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conforms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to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EIR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remain </a:t>
                      </a:r>
                      <a:r>
                        <a:rPr sz="95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constant</a:t>
                      </a:r>
                      <a:r>
                        <a:rPr sz="95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for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lifespan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1290">
                <a:tc>
                  <a:txBody>
                    <a:bodyPr/>
                    <a:lstStyle/>
                    <a:p>
                      <a:pPr marL="7620">
                        <a:lnSpc>
                          <a:spcPts val="1080"/>
                        </a:lnSpc>
                        <a:spcBef>
                          <a:spcPts val="95"/>
                        </a:spcBef>
                      </a:pP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Data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segregation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conforms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requirements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206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9720">
                <a:tc>
                  <a:txBody>
                    <a:bodyPr/>
                    <a:lstStyle/>
                    <a:p>
                      <a:pPr marL="7620" marR="203835">
                        <a:lnSpc>
                          <a:spcPct val="101099"/>
                        </a:lnSpc>
                      </a:pP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3D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2D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drawings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are</a:t>
                      </a: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up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date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 that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2D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has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been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derived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from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L="7620">
                        <a:lnSpc>
                          <a:spcPts val="1080"/>
                        </a:lnSpc>
                        <a:spcBef>
                          <a:spcPts val="80"/>
                        </a:spcBef>
                      </a:pP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95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objects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3D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default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view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14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must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made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visible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1625">
                <a:tc>
                  <a:txBody>
                    <a:bodyPr/>
                    <a:lstStyle/>
                    <a:p>
                      <a:pPr marL="7620" marR="64135">
                        <a:lnSpc>
                          <a:spcPct val="101099"/>
                        </a:lnSpc>
                      </a:pP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models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use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shared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co-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ordinate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system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defined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at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outset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of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L="7620">
                        <a:lnSpc>
                          <a:spcPts val="1075"/>
                        </a:lnSpc>
                        <a:spcBef>
                          <a:spcPts val="80"/>
                        </a:spcBef>
                      </a:pP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area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and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volume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computations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L="7620">
                        <a:lnSpc>
                          <a:spcPts val="1075"/>
                        </a:lnSpc>
                        <a:spcBef>
                          <a:spcPts val="80"/>
                        </a:spcBef>
                      </a:pP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Correct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Grid</a:t>
                      </a: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Level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L="7620">
                        <a:lnSpc>
                          <a:spcPts val="1080"/>
                        </a:lnSpc>
                        <a:spcBef>
                          <a:spcPts val="80"/>
                        </a:spcBef>
                      </a:pP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Correct</a:t>
                      </a:r>
                      <a:r>
                        <a:rPr sz="95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Category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61290">
                <a:tc>
                  <a:txBody>
                    <a:bodyPr/>
                    <a:lstStyle/>
                    <a:p>
                      <a:pPr marL="7620">
                        <a:lnSpc>
                          <a:spcPts val="1090"/>
                        </a:lnSpc>
                        <a:spcBef>
                          <a:spcPts val="80"/>
                        </a:spcBef>
                      </a:pP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Information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is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filled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L="7620">
                        <a:lnSpc>
                          <a:spcPts val="1075"/>
                        </a:lnSpc>
                        <a:spcBef>
                          <a:spcPts val="80"/>
                        </a:spcBef>
                      </a:pPr>
                      <a:r>
                        <a:rPr sz="95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Unused</a:t>
                      </a:r>
                      <a:r>
                        <a:rPr sz="95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Linked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cad</a:t>
                      </a:r>
                      <a:r>
                        <a:rPr sz="95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Drawings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95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removed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9385">
                <a:tc>
                  <a:txBody>
                    <a:bodyPr/>
                    <a:lstStyle/>
                    <a:p>
                      <a:pPr marL="7620">
                        <a:lnSpc>
                          <a:spcPts val="1075"/>
                        </a:lnSpc>
                        <a:spcBef>
                          <a:spcPts val="80"/>
                        </a:spcBef>
                      </a:pP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95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95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Base</a:t>
                      </a:r>
                      <a:r>
                        <a:rPr sz="95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Point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per</a:t>
                      </a:r>
                      <a:r>
                        <a:rPr sz="95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95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BEP</a:t>
                      </a:r>
                      <a:endParaRPr sz="950">
                        <a:latin typeface="Arial MT"/>
                        <a:cs typeface="Arial MT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23491-03F0-477E-B148-CF2D1D5DA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772668"/>
            <a:ext cx="10692765" cy="6014085"/>
            <a:chOff x="0" y="772668"/>
            <a:chExt cx="10692765" cy="601408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772668"/>
              <a:ext cx="10692384" cy="601370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" y="2683764"/>
              <a:ext cx="166115" cy="1645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907" y="4300727"/>
              <a:ext cx="167640" cy="16459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76783" y="779271"/>
              <a:ext cx="321564" cy="15875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1960" y="2354580"/>
              <a:ext cx="167639" cy="16459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51459" y="778002"/>
              <a:ext cx="324612" cy="125349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0060" y="774192"/>
              <a:ext cx="132587" cy="8001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16636" y="2020824"/>
              <a:ext cx="167639" cy="16611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16636" y="1566672"/>
              <a:ext cx="167639" cy="1661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63880" y="774192"/>
              <a:ext cx="370332" cy="461771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03731" y="1203960"/>
              <a:ext cx="128016" cy="12801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144" y="2354580"/>
              <a:ext cx="108204" cy="109728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0" y="3887724"/>
              <a:ext cx="121920" cy="4206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12776" y="1987296"/>
              <a:ext cx="126492" cy="416052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79831" y="2397251"/>
              <a:ext cx="100584" cy="9296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17347" y="4861559"/>
              <a:ext cx="21335" cy="19141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96595" y="5200903"/>
              <a:ext cx="321564" cy="1574800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47244" y="4704588"/>
              <a:ext cx="166115" cy="16611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0" y="5710428"/>
              <a:ext cx="64008" cy="1065275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63295" y="5042915"/>
              <a:ext cx="166116" cy="16459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72795" y="5531612"/>
              <a:ext cx="327660" cy="1247139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499872" y="5986271"/>
              <a:ext cx="134111" cy="800099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537972" y="5376671"/>
              <a:ext cx="167640" cy="164592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537972" y="5829300"/>
              <a:ext cx="167640" cy="166116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588263" y="6326123"/>
              <a:ext cx="365760" cy="452628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9966959" y="772668"/>
              <a:ext cx="574547" cy="1522475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0029443" y="5038344"/>
              <a:ext cx="531876" cy="1744979"/>
            </a:xfrm>
            <a:prstGeom prst="rect">
              <a:avLst/>
            </a:prstGeom>
          </p:spPr>
        </p:pic>
      </p:grpSp>
      <p:pic>
        <p:nvPicPr>
          <p:cNvPr id="30" name="object 30"/>
          <p:cNvPicPr/>
          <p:nvPr/>
        </p:nvPicPr>
        <p:blipFill>
          <a:blip r:embed="rId29" cstate="print"/>
          <a:stretch>
            <a:fillRect/>
          </a:stretch>
        </p:blipFill>
        <p:spPr>
          <a:xfrm>
            <a:off x="920495" y="6230112"/>
            <a:ext cx="132587" cy="128016"/>
          </a:xfrm>
          <a:prstGeom prst="rect">
            <a:avLst/>
          </a:prstGeom>
        </p:spPr>
      </p:pic>
      <p:sp>
        <p:nvSpPr>
          <p:cNvPr id="31" name="object 31"/>
          <p:cNvSpPr txBox="1">
            <a:spLocks noGrp="1"/>
          </p:cNvSpPr>
          <p:nvPr>
            <p:ph type="title"/>
          </p:nvPr>
        </p:nvSpPr>
        <p:spPr>
          <a:xfrm>
            <a:off x="1069338" y="1695681"/>
            <a:ext cx="118237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800" b="0" spc="-10" dirty="0">
                <a:latin typeface="Arial MT"/>
                <a:cs typeface="Arial MT"/>
              </a:rPr>
              <a:t>QA/QC</a:t>
            </a:r>
            <a:endParaRPr sz="2800">
              <a:latin typeface="Arial MT"/>
              <a:cs typeface="Arial MT"/>
            </a:endParaRPr>
          </a:p>
        </p:txBody>
      </p:sp>
      <p:graphicFrame>
        <p:nvGraphicFramePr>
          <p:cNvPr id="32" name="object 32"/>
          <p:cNvGraphicFramePr>
            <a:graphicFrameLocks noGrp="1"/>
          </p:cNvGraphicFramePr>
          <p:nvPr/>
        </p:nvGraphicFramePr>
        <p:xfrm>
          <a:off x="813053" y="2166366"/>
          <a:ext cx="8368029" cy="43808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032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1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filename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conforms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14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3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BEP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6985">
                        <a:lnSpc>
                          <a:spcPts val="1635"/>
                        </a:lnSpc>
                        <a:spcBef>
                          <a:spcPts val="845"/>
                        </a:spcBef>
                      </a:pPr>
                      <a:r>
                        <a:rPr sz="1400" spc="-1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Ensure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is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detached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from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"Central"</a:t>
                      </a:r>
                      <a:r>
                        <a:rPr sz="14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audited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while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submitting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on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ACONEX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073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Update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14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14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splash</a:t>
                      </a:r>
                      <a:r>
                        <a:rPr sz="14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screen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with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correct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revision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14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status</a:t>
                      </a:r>
                      <a:r>
                        <a:rPr sz="1400" spc="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etc.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Unload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 </a:t>
                      </a:r>
                      <a:r>
                        <a:rPr sz="140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links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(do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not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remove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14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link)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0979">
                <a:tc>
                  <a:txBody>
                    <a:bodyPr/>
                    <a:lstStyle/>
                    <a:p>
                      <a:pPr marL="6985">
                        <a:lnSpc>
                          <a:spcPts val="1635"/>
                        </a:lnSpc>
                        <a:spcBef>
                          <a:spcPts val="5"/>
                        </a:spcBef>
                      </a:pPr>
                      <a:r>
                        <a:rPr sz="140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Purge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(repeat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process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at</a:t>
                      </a:r>
                      <a:r>
                        <a:rPr sz="14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least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3)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1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is</a:t>
                      </a:r>
                      <a:r>
                        <a:rPr sz="14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correctly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assembled</a:t>
                      </a:r>
                      <a:r>
                        <a:rPr sz="14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through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visual</a:t>
                      </a:r>
                      <a:r>
                        <a:rPr sz="1400" spc="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inspection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15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Remove</a:t>
                      </a:r>
                      <a:r>
                        <a:rPr sz="14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non-</a:t>
                      </a:r>
                      <a:r>
                        <a:rPr sz="14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required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Views/Legends/Schedules/Sheets/Images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25"/>
                        </a:lnSpc>
                      </a:pPr>
                      <a:r>
                        <a:rPr sz="1400" spc="-1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that</a:t>
                      </a:r>
                      <a:r>
                        <a:rPr sz="14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content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is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correct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workset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0979">
                <a:tc>
                  <a:txBody>
                    <a:bodyPr/>
                    <a:lstStyle/>
                    <a:p>
                      <a:pPr marL="6985">
                        <a:lnSpc>
                          <a:spcPts val="1635"/>
                        </a:lnSpc>
                        <a:spcBef>
                          <a:spcPts val="5"/>
                        </a:spcBef>
                      </a:pPr>
                      <a:r>
                        <a:rPr sz="1400" spc="-1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Review</a:t>
                      </a:r>
                      <a:r>
                        <a:rPr sz="14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1400" spc="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fix</a:t>
                      </a:r>
                      <a:r>
                        <a:rPr sz="14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all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warning</a:t>
                      </a:r>
                      <a:r>
                        <a:rPr sz="14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messages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where</a:t>
                      </a:r>
                      <a:r>
                        <a:rPr sz="14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possible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63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Save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as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next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revision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CDE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1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&amp; </a:t>
                      </a:r>
                      <a:r>
                        <a:rPr sz="14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remove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Object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duplications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0979">
                <a:tc>
                  <a:txBody>
                    <a:bodyPr/>
                    <a:lstStyle/>
                    <a:p>
                      <a:pPr marL="6985">
                        <a:lnSpc>
                          <a:spcPts val="1635"/>
                        </a:lnSpc>
                      </a:pPr>
                      <a:r>
                        <a:rPr sz="14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in-</a:t>
                      </a:r>
                      <a:r>
                        <a:rPr sz="14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place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modelled</a:t>
                      </a:r>
                      <a:r>
                        <a:rPr sz="14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families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3D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lines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representing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geometry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should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present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14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5755">
                <a:tc>
                  <a:txBody>
                    <a:bodyPr/>
                    <a:lstStyle/>
                    <a:p>
                      <a:pPr marL="6985">
                        <a:lnSpc>
                          <a:spcPts val="1635"/>
                        </a:lnSpc>
                        <a:spcBef>
                          <a:spcPts val="830"/>
                        </a:spcBef>
                      </a:pP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Project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points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(survey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and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base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points)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14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should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checked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according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approved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3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BEP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6985">
                        <a:lnSpc>
                          <a:spcPts val="1635"/>
                        </a:lnSpc>
                        <a:spcBef>
                          <a:spcPts val="845"/>
                        </a:spcBef>
                      </a:pPr>
                      <a:r>
                        <a:rPr sz="14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filled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region</a:t>
                      </a:r>
                      <a:r>
                        <a:rPr sz="14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is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used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drawing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preparation</a:t>
                      </a:r>
                      <a:r>
                        <a:rPr sz="1400" spc="-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to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hide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5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true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geometry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073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design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6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option</a:t>
                      </a:r>
                      <a:r>
                        <a:rPr sz="1400" spc="-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14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should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be 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used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6985">
                        <a:lnSpc>
                          <a:spcPts val="1630"/>
                        </a:lnSpc>
                      </a:pPr>
                      <a:r>
                        <a:rPr sz="1400" spc="-13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Check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7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against</a:t>
                      </a:r>
                      <a:r>
                        <a:rPr sz="1400" spc="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floating</a:t>
                      </a:r>
                      <a:r>
                        <a:rPr sz="1400" spc="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2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elements,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connectivity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issues.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27025">
                <a:tc>
                  <a:txBody>
                    <a:bodyPr/>
                    <a:lstStyle/>
                    <a:p>
                      <a:pPr marL="6985">
                        <a:lnSpc>
                          <a:spcPts val="1635"/>
                        </a:lnSpc>
                        <a:spcBef>
                          <a:spcPts val="845"/>
                        </a:spcBef>
                      </a:pP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Visual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appearance-</a:t>
                      </a:r>
                      <a:r>
                        <a:rPr sz="1400" spc="-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3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no</a:t>
                      </a:r>
                      <a:r>
                        <a:rPr sz="14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4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overlapping</a:t>
                      </a:r>
                      <a:r>
                        <a:rPr sz="1400" spc="-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r>
                        <a:rPr sz="1400" spc="-1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element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should</a:t>
                      </a:r>
                      <a:r>
                        <a:rPr sz="1400" spc="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present</a:t>
                      </a:r>
                      <a:r>
                        <a:rPr sz="14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9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in</a:t>
                      </a:r>
                      <a:r>
                        <a:rPr sz="140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8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the</a:t>
                      </a:r>
                      <a:r>
                        <a:rPr sz="1400" spc="25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 </a:t>
                      </a:r>
                      <a:r>
                        <a:rPr sz="1400" spc="-10" dirty="0">
                          <a:solidFill>
                            <a:srgbClr val="08AF75"/>
                          </a:solidFill>
                          <a:latin typeface="Arial MT"/>
                          <a:cs typeface="Arial MT"/>
                        </a:rPr>
                        <a:t>model</a:t>
                      </a:r>
                      <a:endParaRPr sz="1400">
                        <a:latin typeface="Arial MT"/>
                        <a:cs typeface="Arial MT"/>
                      </a:endParaRPr>
                    </a:p>
                  </a:txBody>
                  <a:tcPr marL="0" marR="0" marT="107315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E6EB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70498BF5-B58C-4532-A7D3-0E4D40F2E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6100" y="1465305"/>
            <a:ext cx="6801003" cy="1040578"/>
          </a:xfrm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spc="-65" dirty="0"/>
              <a:t>BIM</a:t>
            </a:r>
            <a:r>
              <a:rPr sz="3150" spc="-155" dirty="0"/>
              <a:t> </a:t>
            </a:r>
            <a:r>
              <a:rPr sz="3150" spc="-145" dirty="0"/>
              <a:t>WORKFLOW</a:t>
            </a:r>
            <a:r>
              <a:rPr sz="3150" spc="-114" dirty="0"/>
              <a:t> </a:t>
            </a:r>
            <a:r>
              <a:rPr sz="3150" dirty="0"/>
              <a:t>&amp;</a:t>
            </a:r>
            <a:r>
              <a:rPr sz="3150" spc="-145" dirty="0"/>
              <a:t> </a:t>
            </a:r>
            <a:r>
              <a:rPr sz="3150" spc="-100" dirty="0"/>
              <a:t>DEFINITIONS</a:t>
            </a:r>
            <a:endParaRPr sz="3150" dirty="0"/>
          </a:p>
        </p:txBody>
      </p:sp>
      <p:sp>
        <p:nvSpPr>
          <p:cNvPr id="3" name="object 3"/>
          <p:cNvSpPr txBox="1"/>
          <p:nvPr/>
        </p:nvSpPr>
        <p:spPr>
          <a:xfrm>
            <a:off x="1069310" y="2708439"/>
            <a:ext cx="6002020" cy="3439160"/>
          </a:xfrm>
          <a:prstGeom prst="rect">
            <a:avLst/>
          </a:prstGeom>
        </p:spPr>
        <p:txBody>
          <a:bodyPr vert="horz" wrap="square" lIns="0" tIns="80010" rIns="0" bIns="0" rtlCol="0">
            <a:spAutoFit/>
          </a:bodyPr>
          <a:lstStyle/>
          <a:p>
            <a:pPr marL="212725" indent="-200025">
              <a:lnSpc>
                <a:spcPct val="100000"/>
              </a:lnSpc>
              <a:spcBef>
                <a:spcPts val="630"/>
              </a:spcBef>
              <a:buSzPct val="126315"/>
              <a:buFont typeface="Arial MT"/>
              <a:buChar char="•"/>
              <a:tabLst>
                <a:tab pos="212725" algn="l"/>
              </a:tabLst>
            </a:pPr>
            <a:r>
              <a:rPr sz="1900" b="1" spc="-40" dirty="0">
                <a:latin typeface="Arial"/>
                <a:cs typeface="Arial"/>
              </a:rPr>
              <a:t>BIM</a:t>
            </a:r>
            <a:r>
              <a:rPr sz="1900" b="1" spc="-85" dirty="0">
                <a:latin typeface="Arial"/>
                <a:cs typeface="Arial"/>
              </a:rPr>
              <a:t> </a:t>
            </a:r>
            <a:r>
              <a:rPr sz="1900" b="1" spc="-20" dirty="0">
                <a:latin typeface="Arial"/>
                <a:cs typeface="Arial"/>
              </a:rPr>
              <a:t>Model</a:t>
            </a:r>
            <a:endParaRPr sz="1900" dirty="0">
              <a:latin typeface="Arial"/>
              <a:cs typeface="Arial"/>
            </a:endParaRPr>
          </a:p>
          <a:p>
            <a:pPr marL="212725" indent="-200025">
              <a:lnSpc>
                <a:spcPct val="100000"/>
              </a:lnSpc>
              <a:spcBef>
                <a:spcPts val="1140"/>
              </a:spcBef>
              <a:buSzPct val="126315"/>
              <a:buFont typeface="Arial MT"/>
              <a:buChar char="•"/>
              <a:tabLst>
                <a:tab pos="212725" algn="l"/>
              </a:tabLst>
            </a:pPr>
            <a:r>
              <a:rPr sz="1900" b="1" spc="-40" dirty="0">
                <a:latin typeface="Arial"/>
                <a:cs typeface="Arial"/>
              </a:rPr>
              <a:t>BIM</a:t>
            </a:r>
            <a:r>
              <a:rPr sz="1900" b="1" spc="-8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Workflow</a:t>
            </a:r>
            <a:endParaRPr sz="1900" dirty="0">
              <a:latin typeface="Arial"/>
              <a:cs typeface="Arial"/>
            </a:endParaRPr>
          </a:p>
          <a:p>
            <a:pPr marL="212725" indent="-200025">
              <a:lnSpc>
                <a:spcPct val="100000"/>
              </a:lnSpc>
              <a:spcBef>
                <a:spcPts val="1150"/>
              </a:spcBef>
              <a:buSzPct val="126315"/>
              <a:buFont typeface="Arial MT"/>
              <a:buChar char="•"/>
              <a:tabLst>
                <a:tab pos="212725" algn="l"/>
              </a:tabLst>
            </a:pPr>
            <a:r>
              <a:rPr sz="1900" b="1" spc="-70" dirty="0">
                <a:latin typeface="Arial"/>
                <a:cs typeface="Arial"/>
              </a:rPr>
              <a:t>Level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45" dirty="0">
                <a:latin typeface="Arial"/>
                <a:cs typeface="Arial"/>
              </a:rPr>
              <a:t>of</a:t>
            </a:r>
            <a:r>
              <a:rPr sz="1900" b="1" spc="-80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Development</a:t>
            </a:r>
            <a:endParaRPr sz="1900" dirty="0">
              <a:latin typeface="Arial"/>
              <a:cs typeface="Arial"/>
            </a:endParaRPr>
          </a:p>
          <a:p>
            <a:pPr marL="212725" indent="-200025">
              <a:lnSpc>
                <a:spcPct val="100000"/>
              </a:lnSpc>
              <a:spcBef>
                <a:spcPts val="1140"/>
              </a:spcBef>
              <a:buSzPct val="126315"/>
              <a:buFont typeface="Arial MT"/>
              <a:buChar char="•"/>
              <a:tabLst>
                <a:tab pos="212725" algn="l"/>
              </a:tabLst>
            </a:pPr>
            <a:r>
              <a:rPr sz="1900" b="1" spc="-45" dirty="0">
                <a:latin typeface="Arial"/>
                <a:cs typeface="Arial"/>
              </a:rPr>
              <a:t>Contractual</a:t>
            </a:r>
            <a:r>
              <a:rPr sz="1900" b="1" spc="-55" dirty="0">
                <a:latin typeface="Arial"/>
                <a:cs typeface="Arial"/>
              </a:rPr>
              <a:t> </a:t>
            </a:r>
            <a:r>
              <a:rPr sz="1900" b="1" spc="-105" dirty="0">
                <a:latin typeface="Arial"/>
                <a:cs typeface="Arial"/>
              </a:rPr>
              <a:t>Documents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-40" dirty="0">
                <a:latin typeface="Arial"/>
                <a:cs typeface="Arial"/>
              </a:rPr>
              <a:t>(EIR</a:t>
            </a:r>
            <a:r>
              <a:rPr sz="1900" b="1" spc="-55" dirty="0">
                <a:latin typeface="Arial"/>
                <a:cs typeface="Arial"/>
              </a:rPr>
              <a:t> </a:t>
            </a:r>
            <a:r>
              <a:rPr sz="1900" b="1" spc="125" dirty="0">
                <a:latin typeface="Arial"/>
                <a:cs typeface="Arial"/>
              </a:rPr>
              <a:t>–</a:t>
            </a:r>
            <a:r>
              <a:rPr sz="1900" b="1" spc="-35" dirty="0">
                <a:latin typeface="Arial"/>
                <a:cs typeface="Arial"/>
              </a:rPr>
              <a:t> </a:t>
            </a:r>
            <a:r>
              <a:rPr sz="1900" b="1" spc="-125" dirty="0">
                <a:latin typeface="Arial"/>
                <a:cs typeface="Arial"/>
              </a:rPr>
              <a:t>BEP</a:t>
            </a:r>
            <a:r>
              <a:rPr sz="1900" b="1" spc="-4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and</a:t>
            </a:r>
            <a:r>
              <a:rPr sz="1900" b="1" spc="-40" dirty="0">
                <a:latin typeface="Arial"/>
                <a:cs typeface="Arial"/>
              </a:rPr>
              <a:t> </a:t>
            </a:r>
            <a:r>
              <a:rPr sz="1900" b="1" spc="-100" dirty="0">
                <a:latin typeface="Arial"/>
                <a:cs typeface="Arial"/>
              </a:rPr>
              <a:t>Appendices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75" dirty="0">
                <a:latin typeface="Arial"/>
                <a:cs typeface="Arial"/>
              </a:rPr>
              <a:t>)</a:t>
            </a:r>
            <a:endParaRPr sz="1900" dirty="0">
              <a:latin typeface="Arial"/>
              <a:cs typeface="Arial"/>
            </a:endParaRPr>
          </a:p>
          <a:p>
            <a:pPr marL="212725" indent="-200025">
              <a:lnSpc>
                <a:spcPct val="100000"/>
              </a:lnSpc>
              <a:spcBef>
                <a:spcPts val="1140"/>
              </a:spcBef>
              <a:buSzPct val="126315"/>
              <a:buFont typeface="Arial MT"/>
              <a:buChar char="•"/>
              <a:tabLst>
                <a:tab pos="212725" algn="l"/>
              </a:tabLst>
            </a:pPr>
            <a:r>
              <a:rPr sz="1900" b="1" spc="-25" dirty="0">
                <a:latin typeface="Arial"/>
                <a:cs typeface="Arial"/>
              </a:rPr>
              <a:t>CDE</a:t>
            </a:r>
            <a:endParaRPr sz="1900" dirty="0">
              <a:latin typeface="Arial"/>
              <a:cs typeface="Arial"/>
            </a:endParaRPr>
          </a:p>
          <a:p>
            <a:pPr marL="212725" indent="-200025">
              <a:lnSpc>
                <a:spcPct val="100000"/>
              </a:lnSpc>
              <a:spcBef>
                <a:spcPts val="1140"/>
              </a:spcBef>
              <a:buSzPct val="126315"/>
              <a:buFont typeface="Arial MT"/>
              <a:buChar char="•"/>
              <a:tabLst>
                <a:tab pos="212725" algn="l"/>
              </a:tabLst>
            </a:pPr>
            <a:r>
              <a:rPr sz="1900" b="1" spc="-40" dirty="0">
                <a:latin typeface="Arial"/>
                <a:cs typeface="Arial"/>
              </a:rPr>
              <a:t>BIM</a:t>
            </a:r>
            <a:r>
              <a:rPr sz="1900" b="1" spc="-85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Standards</a:t>
            </a:r>
            <a:endParaRPr sz="1900" dirty="0">
              <a:latin typeface="Arial"/>
              <a:cs typeface="Arial"/>
            </a:endParaRPr>
          </a:p>
          <a:p>
            <a:pPr marL="212725" indent="-200025">
              <a:lnSpc>
                <a:spcPct val="100000"/>
              </a:lnSpc>
              <a:spcBef>
                <a:spcPts val="1140"/>
              </a:spcBef>
              <a:buSzPct val="126315"/>
              <a:buFont typeface="Arial MT"/>
              <a:buChar char="•"/>
              <a:tabLst>
                <a:tab pos="212725" algn="l"/>
              </a:tabLst>
            </a:pPr>
            <a:r>
              <a:rPr sz="1900" b="1" spc="-50" dirty="0">
                <a:latin typeface="Arial"/>
                <a:cs typeface="Arial"/>
              </a:rPr>
              <a:t>Open</a:t>
            </a:r>
            <a:r>
              <a:rPr sz="1900" b="1" spc="-85" dirty="0">
                <a:latin typeface="Arial"/>
                <a:cs typeface="Arial"/>
              </a:rPr>
              <a:t> </a:t>
            </a:r>
            <a:r>
              <a:rPr sz="1900" b="1" spc="-35" dirty="0">
                <a:latin typeface="Arial"/>
                <a:cs typeface="Arial"/>
              </a:rPr>
              <a:t>BIM</a:t>
            </a:r>
            <a:r>
              <a:rPr sz="1900" b="1" spc="-95" dirty="0">
                <a:latin typeface="Arial"/>
                <a:cs typeface="Arial"/>
              </a:rPr>
              <a:t> </a:t>
            </a:r>
            <a:r>
              <a:rPr sz="1900" b="1" dirty="0">
                <a:latin typeface="Arial"/>
                <a:cs typeface="Arial"/>
              </a:rPr>
              <a:t>(IFC</a:t>
            </a:r>
            <a:r>
              <a:rPr sz="1900" b="1" spc="385" dirty="0">
                <a:latin typeface="Arial"/>
                <a:cs typeface="Arial"/>
              </a:rPr>
              <a:t> </a:t>
            </a:r>
            <a:r>
              <a:rPr sz="1900" b="1" spc="175" dirty="0">
                <a:latin typeface="Arial"/>
                <a:cs typeface="Arial"/>
              </a:rPr>
              <a:t>-</a:t>
            </a:r>
            <a:r>
              <a:rPr sz="1900" b="1" spc="-75" dirty="0">
                <a:latin typeface="Arial"/>
                <a:cs typeface="Arial"/>
              </a:rPr>
              <a:t> </a:t>
            </a:r>
            <a:r>
              <a:rPr sz="1900" b="1" spc="-20" dirty="0">
                <a:latin typeface="Arial"/>
                <a:cs typeface="Arial"/>
              </a:rPr>
              <a:t>BCF)</a:t>
            </a:r>
            <a:endParaRPr sz="1900" dirty="0">
              <a:latin typeface="Arial"/>
              <a:cs typeface="Arial"/>
            </a:endParaRPr>
          </a:p>
          <a:p>
            <a:pPr marL="212725" indent="-200025">
              <a:lnSpc>
                <a:spcPct val="100000"/>
              </a:lnSpc>
              <a:spcBef>
                <a:spcPts val="1150"/>
              </a:spcBef>
              <a:buSzPct val="126315"/>
              <a:buFont typeface="Arial MT"/>
              <a:buChar char="•"/>
              <a:tabLst>
                <a:tab pos="212725" algn="l"/>
              </a:tabLst>
            </a:pPr>
            <a:r>
              <a:rPr sz="1900" b="1" spc="-10" dirty="0">
                <a:latin typeface="Arial"/>
                <a:cs typeface="Arial"/>
              </a:rPr>
              <a:t>COBie</a:t>
            </a:r>
            <a:endParaRPr sz="1900" dirty="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9224" y="2822448"/>
            <a:ext cx="295910" cy="170815"/>
            <a:chOff x="649224" y="2822448"/>
            <a:chExt cx="295910" cy="1708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49224" y="2822448"/>
              <a:ext cx="295655" cy="170687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652272" y="2827019"/>
              <a:ext cx="288290" cy="163195"/>
            </a:xfrm>
            <a:custGeom>
              <a:avLst/>
              <a:gdLst/>
              <a:ahLst/>
              <a:cxnLst/>
              <a:rect l="l" t="t" r="r" b="b"/>
              <a:pathLst>
                <a:path w="288290" h="163194">
                  <a:moveTo>
                    <a:pt x="0" y="0"/>
                  </a:moveTo>
                  <a:lnTo>
                    <a:pt x="288035" y="0"/>
                  </a:lnTo>
                  <a:lnTo>
                    <a:pt x="288035" y="163068"/>
                  </a:lnTo>
                  <a:lnTo>
                    <a:pt x="0" y="163068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650748" y="3267455"/>
            <a:ext cx="291465" cy="166370"/>
            <a:chOff x="650748" y="3267455"/>
            <a:chExt cx="291465" cy="166370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3795" y="3270503"/>
              <a:ext cx="284987" cy="161543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652272" y="3268979"/>
              <a:ext cx="288290" cy="163195"/>
            </a:xfrm>
            <a:custGeom>
              <a:avLst/>
              <a:gdLst/>
              <a:ahLst/>
              <a:cxnLst/>
              <a:rect l="l" t="t" r="r" b="b"/>
              <a:pathLst>
                <a:path w="288290" h="163195">
                  <a:moveTo>
                    <a:pt x="0" y="0"/>
                  </a:moveTo>
                  <a:lnTo>
                    <a:pt x="288035" y="0"/>
                  </a:lnTo>
                  <a:lnTo>
                    <a:pt x="288035" y="163067"/>
                  </a:lnTo>
                  <a:lnTo>
                    <a:pt x="0" y="1630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649224" y="3707892"/>
            <a:ext cx="295910" cy="170815"/>
            <a:chOff x="649224" y="3707892"/>
            <a:chExt cx="295910" cy="17081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224" y="3707892"/>
              <a:ext cx="295655" cy="170687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652272" y="3712464"/>
              <a:ext cx="288290" cy="163195"/>
            </a:xfrm>
            <a:custGeom>
              <a:avLst/>
              <a:gdLst/>
              <a:ahLst/>
              <a:cxnLst/>
              <a:rect l="l" t="t" r="r" b="b"/>
              <a:pathLst>
                <a:path w="288290" h="163195">
                  <a:moveTo>
                    <a:pt x="0" y="0"/>
                  </a:moveTo>
                  <a:lnTo>
                    <a:pt x="288035" y="0"/>
                  </a:lnTo>
                  <a:lnTo>
                    <a:pt x="288035" y="163067"/>
                  </a:lnTo>
                  <a:lnTo>
                    <a:pt x="0" y="1630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650748" y="4152900"/>
            <a:ext cx="291465" cy="166370"/>
            <a:chOff x="650748" y="4152900"/>
            <a:chExt cx="291465" cy="166370"/>
          </a:xfrm>
        </p:grpSpPr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3795" y="4155948"/>
              <a:ext cx="284987" cy="160019"/>
            </a:xfrm>
            <a:prstGeom prst="rect">
              <a:avLst/>
            </a:prstGeom>
          </p:spPr>
        </p:pic>
        <p:sp>
          <p:nvSpPr>
            <p:cNvPr id="15" name="object 15"/>
            <p:cNvSpPr/>
            <p:nvPr/>
          </p:nvSpPr>
          <p:spPr>
            <a:xfrm>
              <a:off x="652272" y="4154423"/>
              <a:ext cx="288290" cy="163195"/>
            </a:xfrm>
            <a:custGeom>
              <a:avLst/>
              <a:gdLst/>
              <a:ahLst/>
              <a:cxnLst/>
              <a:rect l="l" t="t" r="r" b="b"/>
              <a:pathLst>
                <a:path w="288290" h="163195">
                  <a:moveTo>
                    <a:pt x="0" y="0"/>
                  </a:moveTo>
                  <a:lnTo>
                    <a:pt x="288035" y="0"/>
                  </a:lnTo>
                  <a:lnTo>
                    <a:pt x="288035" y="163067"/>
                  </a:lnTo>
                  <a:lnTo>
                    <a:pt x="0" y="1630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6" name="object 16"/>
          <p:cNvGrpSpPr/>
          <p:nvPr/>
        </p:nvGrpSpPr>
        <p:grpSpPr>
          <a:xfrm>
            <a:off x="649224" y="4593335"/>
            <a:ext cx="295910" cy="170815"/>
            <a:chOff x="649224" y="4593335"/>
            <a:chExt cx="295910" cy="170815"/>
          </a:xfrm>
        </p:grpSpPr>
        <p:pic>
          <p:nvPicPr>
            <p:cNvPr id="17" name="object 1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49224" y="4593335"/>
              <a:ext cx="295655" cy="170687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52272" y="4597907"/>
              <a:ext cx="288290" cy="163195"/>
            </a:xfrm>
            <a:custGeom>
              <a:avLst/>
              <a:gdLst/>
              <a:ahLst/>
              <a:cxnLst/>
              <a:rect l="l" t="t" r="r" b="b"/>
              <a:pathLst>
                <a:path w="288290" h="163195">
                  <a:moveTo>
                    <a:pt x="0" y="0"/>
                  </a:moveTo>
                  <a:lnTo>
                    <a:pt x="288035" y="0"/>
                  </a:lnTo>
                  <a:lnTo>
                    <a:pt x="288035" y="163067"/>
                  </a:lnTo>
                  <a:lnTo>
                    <a:pt x="0" y="1630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9" name="object 19"/>
          <p:cNvGrpSpPr/>
          <p:nvPr/>
        </p:nvGrpSpPr>
        <p:grpSpPr>
          <a:xfrm>
            <a:off x="649224" y="5038344"/>
            <a:ext cx="295910" cy="169545"/>
            <a:chOff x="649224" y="5038344"/>
            <a:chExt cx="295910" cy="169545"/>
          </a:xfrm>
        </p:grpSpPr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9224" y="5038344"/>
              <a:ext cx="295655" cy="169163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52272" y="5039868"/>
              <a:ext cx="288290" cy="163195"/>
            </a:xfrm>
            <a:custGeom>
              <a:avLst/>
              <a:gdLst/>
              <a:ahLst/>
              <a:cxnLst/>
              <a:rect l="l" t="t" r="r" b="b"/>
              <a:pathLst>
                <a:path w="288290" h="163195">
                  <a:moveTo>
                    <a:pt x="0" y="0"/>
                  </a:moveTo>
                  <a:lnTo>
                    <a:pt x="288035" y="0"/>
                  </a:lnTo>
                  <a:lnTo>
                    <a:pt x="288035" y="163067"/>
                  </a:lnTo>
                  <a:lnTo>
                    <a:pt x="0" y="1630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649224" y="5478780"/>
            <a:ext cx="295910" cy="170815"/>
            <a:chOff x="649224" y="5478780"/>
            <a:chExt cx="295910" cy="170815"/>
          </a:xfrm>
        </p:grpSpPr>
        <p:pic>
          <p:nvPicPr>
            <p:cNvPr id="23" name="object 2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49224" y="5478780"/>
              <a:ext cx="295655" cy="170687"/>
            </a:xfrm>
            <a:prstGeom prst="rect">
              <a:avLst/>
            </a:prstGeom>
          </p:spPr>
        </p:pic>
        <p:sp>
          <p:nvSpPr>
            <p:cNvPr id="24" name="object 24"/>
            <p:cNvSpPr/>
            <p:nvPr/>
          </p:nvSpPr>
          <p:spPr>
            <a:xfrm>
              <a:off x="652272" y="5483352"/>
              <a:ext cx="288290" cy="163195"/>
            </a:xfrm>
            <a:custGeom>
              <a:avLst/>
              <a:gdLst/>
              <a:ahLst/>
              <a:cxnLst/>
              <a:rect l="l" t="t" r="r" b="b"/>
              <a:pathLst>
                <a:path w="288290" h="163195">
                  <a:moveTo>
                    <a:pt x="0" y="0"/>
                  </a:moveTo>
                  <a:lnTo>
                    <a:pt x="288035" y="0"/>
                  </a:lnTo>
                  <a:lnTo>
                    <a:pt x="288035" y="163067"/>
                  </a:lnTo>
                  <a:lnTo>
                    <a:pt x="0" y="1630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649224" y="5923788"/>
            <a:ext cx="295910" cy="169545"/>
            <a:chOff x="649224" y="5923788"/>
            <a:chExt cx="295910" cy="169545"/>
          </a:xfrm>
        </p:grpSpPr>
        <p:pic>
          <p:nvPicPr>
            <p:cNvPr id="26" name="object 2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49224" y="5923788"/>
              <a:ext cx="295655" cy="16916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652272" y="5925312"/>
              <a:ext cx="288290" cy="163195"/>
            </a:xfrm>
            <a:custGeom>
              <a:avLst/>
              <a:gdLst/>
              <a:ahLst/>
              <a:cxnLst/>
              <a:rect l="l" t="t" r="r" b="b"/>
              <a:pathLst>
                <a:path w="288290" h="163195">
                  <a:moveTo>
                    <a:pt x="0" y="0"/>
                  </a:moveTo>
                  <a:lnTo>
                    <a:pt x="288035" y="0"/>
                  </a:lnTo>
                  <a:lnTo>
                    <a:pt x="288035" y="163067"/>
                  </a:lnTo>
                  <a:lnTo>
                    <a:pt x="0" y="163067"/>
                  </a:lnTo>
                  <a:lnTo>
                    <a:pt x="0" y="0"/>
                  </a:lnTo>
                  <a:close/>
                </a:path>
              </a:pathLst>
            </a:custGeom>
            <a:ln w="3175">
              <a:solidFill>
                <a:srgbClr val="D3D3D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EDB4FA3D-9796-48D2-9AF6-F7D54C0812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3382" y="-143244"/>
            <a:ext cx="2128837" cy="21288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B32BC36-30E1-42E0-989E-53C6BDC58D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8138" y="-576398"/>
            <a:ext cx="2879725" cy="287972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65F469D-7D29-4E50-8CBA-21529C0A911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0160" y="149604"/>
            <a:ext cx="1638300" cy="12382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Slide Number Placeholder 32">
            <a:extLst>
              <a:ext uri="{FF2B5EF4-FFF2-40B4-BE49-F238E27FC236}">
                <a16:creationId xmlns:a16="http://schemas.microsoft.com/office/drawing/2014/main" id="{D34BB2AE-EFF5-4A3F-B966-9C0CA02BD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65757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2800" b="0" spc="-275" dirty="0">
                <a:latin typeface="Arial MT"/>
                <a:cs typeface="Arial MT"/>
              </a:rPr>
              <a:t>BIM</a:t>
            </a:r>
            <a:r>
              <a:rPr sz="2800" b="0" spc="25" dirty="0">
                <a:latin typeface="Arial MT"/>
                <a:cs typeface="Arial MT"/>
              </a:rPr>
              <a:t> </a:t>
            </a:r>
            <a:r>
              <a:rPr sz="2800" b="0" spc="-220" dirty="0">
                <a:latin typeface="Arial MT"/>
                <a:cs typeface="Arial MT"/>
              </a:rPr>
              <a:t>VIEW</a:t>
            </a:r>
            <a:r>
              <a:rPr sz="2800" b="0" spc="25" dirty="0">
                <a:latin typeface="Arial MT"/>
                <a:cs typeface="Arial MT"/>
              </a:rPr>
              <a:t> </a:t>
            </a:r>
            <a:r>
              <a:rPr sz="2800" b="0" spc="-480" dirty="0">
                <a:latin typeface="Arial MT"/>
                <a:cs typeface="Arial MT"/>
              </a:rPr>
              <a:t>TEMPLATE</a:t>
            </a:r>
            <a:endParaRPr sz="28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70320" y="1179576"/>
            <a:ext cx="3901440" cy="520141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0204" y="2220467"/>
            <a:ext cx="4910328" cy="40248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56962C-B73F-4AAF-AAC9-820336AD6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5"/>
              </a:spcBef>
            </a:pPr>
            <a:r>
              <a:rPr sz="3150" spc="-75" dirty="0"/>
              <a:t>INFORMATION</a:t>
            </a:r>
            <a:r>
              <a:rPr sz="3150" spc="-60" dirty="0"/>
              <a:t> </a:t>
            </a:r>
            <a:r>
              <a:rPr sz="3150" spc="-155" dirty="0"/>
              <a:t>REQUIREMENT</a:t>
            </a:r>
            <a:endParaRPr sz="3150"/>
          </a:p>
        </p:txBody>
      </p:sp>
      <p:grpSp>
        <p:nvGrpSpPr>
          <p:cNvPr id="3" name="object 3"/>
          <p:cNvGrpSpPr/>
          <p:nvPr/>
        </p:nvGrpSpPr>
        <p:grpSpPr>
          <a:xfrm>
            <a:off x="3654552" y="2781300"/>
            <a:ext cx="2776855" cy="1887220"/>
            <a:chOff x="3654552" y="2781300"/>
            <a:chExt cx="2776855" cy="1887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0512" y="3857243"/>
              <a:ext cx="810767" cy="8107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2781300"/>
              <a:ext cx="813816" cy="813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4552" y="3857243"/>
              <a:ext cx="810767" cy="81076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58155" y="3505200"/>
              <a:ext cx="675640" cy="695325"/>
            </a:xfrm>
            <a:custGeom>
              <a:avLst/>
              <a:gdLst/>
              <a:ahLst/>
              <a:cxnLst/>
              <a:rect l="l" t="t" r="r" b="b"/>
              <a:pathLst>
                <a:path w="675639" h="695325">
                  <a:moveTo>
                    <a:pt x="656844" y="694943"/>
                  </a:moveTo>
                  <a:lnTo>
                    <a:pt x="220980" y="676656"/>
                  </a:lnTo>
                  <a:lnTo>
                    <a:pt x="335280" y="571500"/>
                  </a:lnTo>
                  <a:lnTo>
                    <a:pt x="0" y="208788"/>
                  </a:lnTo>
                  <a:lnTo>
                    <a:pt x="227076" y="0"/>
                  </a:lnTo>
                  <a:lnTo>
                    <a:pt x="560832" y="362711"/>
                  </a:lnTo>
                  <a:lnTo>
                    <a:pt x="675132" y="259080"/>
                  </a:lnTo>
                  <a:lnTo>
                    <a:pt x="656844" y="694943"/>
                  </a:lnTo>
                  <a:close/>
                </a:path>
              </a:pathLst>
            </a:custGeom>
            <a:solidFill>
              <a:srgbClr val="62A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058155" y="3505200"/>
              <a:ext cx="675640" cy="695325"/>
            </a:xfrm>
            <a:custGeom>
              <a:avLst/>
              <a:gdLst/>
              <a:ahLst/>
              <a:cxnLst/>
              <a:rect l="l" t="t" r="r" b="b"/>
              <a:pathLst>
                <a:path w="675639" h="695325">
                  <a:moveTo>
                    <a:pt x="227076" y="0"/>
                  </a:moveTo>
                  <a:lnTo>
                    <a:pt x="560832" y="362711"/>
                  </a:lnTo>
                  <a:lnTo>
                    <a:pt x="675132" y="259080"/>
                  </a:lnTo>
                  <a:lnTo>
                    <a:pt x="656844" y="694943"/>
                  </a:lnTo>
                  <a:lnTo>
                    <a:pt x="220980" y="676656"/>
                  </a:lnTo>
                  <a:lnTo>
                    <a:pt x="335280" y="571500"/>
                  </a:lnTo>
                  <a:lnTo>
                    <a:pt x="0" y="208788"/>
                  </a:lnTo>
                  <a:lnTo>
                    <a:pt x="227076" y="0"/>
                  </a:lnTo>
                  <a:close/>
                </a:path>
              </a:pathLst>
            </a:custGeom>
            <a:ln w="13716">
              <a:solidFill>
                <a:srgbClr val="4674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260848" y="3718559"/>
              <a:ext cx="236220" cy="266700"/>
            </a:xfrm>
            <a:custGeom>
              <a:avLst/>
              <a:gdLst/>
              <a:ahLst/>
              <a:cxnLst/>
              <a:rect l="l" t="t" r="r" b="b"/>
              <a:pathLst>
                <a:path w="236220" h="266700">
                  <a:moveTo>
                    <a:pt x="48768" y="141732"/>
                  </a:moveTo>
                  <a:lnTo>
                    <a:pt x="0" y="88392"/>
                  </a:lnTo>
                  <a:lnTo>
                    <a:pt x="94488" y="0"/>
                  </a:lnTo>
                  <a:lnTo>
                    <a:pt x="129322" y="38100"/>
                  </a:lnTo>
                  <a:lnTo>
                    <a:pt x="94488" y="38100"/>
                  </a:lnTo>
                  <a:lnTo>
                    <a:pt x="74676" y="56388"/>
                  </a:lnTo>
                  <a:lnTo>
                    <a:pt x="90641" y="73152"/>
                  </a:lnTo>
                  <a:lnTo>
                    <a:pt x="56388" y="73152"/>
                  </a:lnTo>
                  <a:lnTo>
                    <a:pt x="36576" y="91440"/>
                  </a:lnTo>
                  <a:lnTo>
                    <a:pt x="67056" y="123444"/>
                  </a:lnTo>
                  <a:lnTo>
                    <a:pt x="48768" y="141732"/>
                  </a:lnTo>
                  <a:close/>
                </a:path>
                <a:path w="236220" h="266700">
                  <a:moveTo>
                    <a:pt x="124968" y="71628"/>
                  </a:moveTo>
                  <a:lnTo>
                    <a:pt x="94488" y="38100"/>
                  </a:lnTo>
                  <a:lnTo>
                    <a:pt x="129322" y="38100"/>
                  </a:lnTo>
                  <a:lnTo>
                    <a:pt x="143256" y="53340"/>
                  </a:lnTo>
                  <a:lnTo>
                    <a:pt x="124968" y="71628"/>
                  </a:lnTo>
                  <a:close/>
                </a:path>
                <a:path w="236220" h="266700">
                  <a:moveTo>
                    <a:pt x="82296" y="178307"/>
                  </a:moveTo>
                  <a:lnTo>
                    <a:pt x="62484" y="156972"/>
                  </a:lnTo>
                  <a:lnTo>
                    <a:pt x="158496" y="70104"/>
                  </a:lnTo>
                  <a:lnTo>
                    <a:pt x="176784" y="89916"/>
                  </a:lnTo>
                  <a:lnTo>
                    <a:pt x="82296" y="178307"/>
                  </a:lnTo>
                  <a:close/>
                </a:path>
                <a:path w="236220" h="266700">
                  <a:moveTo>
                    <a:pt x="86868" y="106680"/>
                  </a:moveTo>
                  <a:lnTo>
                    <a:pt x="56388" y="73152"/>
                  </a:lnTo>
                  <a:lnTo>
                    <a:pt x="90641" y="73152"/>
                  </a:lnTo>
                  <a:lnTo>
                    <a:pt x="105156" y="88392"/>
                  </a:lnTo>
                  <a:lnTo>
                    <a:pt x="86868" y="106680"/>
                  </a:lnTo>
                  <a:close/>
                </a:path>
                <a:path w="236220" h="266700">
                  <a:moveTo>
                    <a:pt x="117348" y="216407"/>
                  </a:moveTo>
                  <a:lnTo>
                    <a:pt x="99060" y="196595"/>
                  </a:lnTo>
                  <a:lnTo>
                    <a:pt x="193548" y="109728"/>
                  </a:lnTo>
                  <a:lnTo>
                    <a:pt x="222504" y="140208"/>
                  </a:lnTo>
                  <a:lnTo>
                    <a:pt x="226370" y="144780"/>
                  </a:lnTo>
                  <a:lnTo>
                    <a:pt x="196596" y="144780"/>
                  </a:lnTo>
                  <a:lnTo>
                    <a:pt x="170688" y="167640"/>
                  </a:lnTo>
                  <a:lnTo>
                    <a:pt x="175260" y="172212"/>
                  </a:lnTo>
                  <a:lnTo>
                    <a:pt x="182332" y="178498"/>
                  </a:lnTo>
                  <a:lnTo>
                    <a:pt x="189547" y="181356"/>
                  </a:lnTo>
                  <a:lnTo>
                    <a:pt x="233751" y="181356"/>
                  </a:lnTo>
                  <a:lnTo>
                    <a:pt x="233202" y="182880"/>
                  </a:lnTo>
                  <a:lnTo>
                    <a:pt x="153924" y="182880"/>
                  </a:lnTo>
                  <a:lnTo>
                    <a:pt x="117348" y="216407"/>
                  </a:lnTo>
                  <a:close/>
                </a:path>
                <a:path w="236220" h="266700">
                  <a:moveTo>
                    <a:pt x="233751" y="181356"/>
                  </a:moveTo>
                  <a:lnTo>
                    <a:pt x="189547" y="181356"/>
                  </a:lnTo>
                  <a:lnTo>
                    <a:pt x="196476" y="180784"/>
                  </a:lnTo>
                  <a:lnTo>
                    <a:pt x="202692" y="176783"/>
                  </a:lnTo>
                  <a:lnTo>
                    <a:pt x="207264" y="173736"/>
                  </a:lnTo>
                  <a:lnTo>
                    <a:pt x="208788" y="169164"/>
                  </a:lnTo>
                  <a:lnTo>
                    <a:pt x="207264" y="164592"/>
                  </a:lnTo>
                  <a:lnTo>
                    <a:pt x="207264" y="160019"/>
                  </a:lnTo>
                  <a:lnTo>
                    <a:pt x="204216" y="155448"/>
                  </a:lnTo>
                  <a:lnTo>
                    <a:pt x="199644" y="149352"/>
                  </a:lnTo>
                  <a:lnTo>
                    <a:pt x="196596" y="144780"/>
                  </a:lnTo>
                  <a:lnTo>
                    <a:pt x="226370" y="144780"/>
                  </a:lnTo>
                  <a:lnTo>
                    <a:pt x="228504" y="147304"/>
                  </a:lnTo>
                  <a:lnTo>
                    <a:pt x="232791" y="154686"/>
                  </a:lnTo>
                  <a:lnTo>
                    <a:pt x="235362" y="162067"/>
                  </a:lnTo>
                  <a:lnTo>
                    <a:pt x="236220" y="169164"/>
                  </a:lnTo>
                  <a:lnTo>
                    <a:pt x="235373" y="176783"/>
                  </a:lnTo>
                  <a:lnTo>
                    <a:pt x="234848" y="178307"/>
                  </a:lnTo>
                  <a:lnTo>
                    <a:pt x="233751" y="181356"/>
                  </a:lnTo>
                  <a:close/>
                </a:path>
                <a:path w="236220" h="266700">
                  <a:moveTo>
                    <a:pt x="164592" y="266700"/>
                  </a:moveTo>
                  <a:lnTo>
                    <a:pt x="143256" y="243840"/>
                  </a:lnTo>
                  <a:lnTo>
                    <a:pt x="156972" y="185928"/>
                  </a:lnTo>
                  <a:lnTo>
                    <a:pt x="153924" y="182880"/>
                  </a:lnTo>
                  <a:lnTo>
                    <a:pt x="233202" y="182880"/>
                  </a:lnTo>
                  <a:lnTo>
                    <a:pt x="232791" y="184023"/>
                  </a:lnTo>
                  <a:lnTo>
                    <a:pt x="228504" y="190595"/>
                  </a:lnTo>
                  <a:lnTo>
                    <a:pt x="217932" y="201168"/>
                  </a:lnTo>
                  <a:lnTo>
                    <a:pt x="211836" y="204216"/>
                  </a:lnTo>
                  <a:lnTo>
                    <a:pt x="179832" y="204216"/>
                  </a:lnTo>
                  <a:lnTo>
                    <a:pt x="164592" y="266700"/>
                  </a:lnTo>
                  <a:close/>
                </a:path>
                <a:path w="236220" h="266700">
                  <a:moveTo>
                    <a:pt x="196596" y="208788"/>
                  </a:moveTo>
                  <a:lnTo>
                    <a:pt x="188976" y="208788"/>
                  </a:lnTo>
                  <a:lnTo>
                    <a:pt x="179832" y="204216"/>
                  </a:lnTo>
                  <a:lnTo>
                    <a:pt x="211836" y="204216"/>
                  </a:lnTo>
                  <a:lnTo>
                    <a:pt x="204216" y="207264"/>
                  </a:lnTo>
                  <a:lnTo>
                    <a:pt x="196596" y="20878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51020" y="3505200"/>
              <a:ext cx="673735" cy="695325"/>
            </a:xfrm>
            <a:custGeom>
              <a:avLst/>
              <a:gdLst/>
              <a:ahLst/>
              <a:cxnLst/>
              <a:rect l="l" t="t" r="r" b="b"/>
              <a:pathLst>
                <a:path w="673735" h="695325">
                  <a:moveTo>
                    <a:pt x="18288" y="694943"/>
                  </a:moveTo>
                  <a:lnTo>
                    <a:pt x="0" y="259080"/>
                  </a:lnTo>
                  <a:lnTo>
                    <a:pt x="112776" y="362711"/>
                  </a:lnTo>
                  <a:lnTo>
                    <a:pt x="446532" y="0"/>
                  </a:lnTo>
                  <a:lnTo>
                    <a:pt x="673608" y="208788"/>
                  </a:lnTo>
                  <a:lnTo>
                    <a:pt x="339852" y="571500"/>
                  </a:lnTo>
                  <a:lnTo>
                    <a:pt x="452628" y="676656"/>
                  </a:lnTo>
                  <a:lnTo>
                    <a:pt x="18288" y="694943"/>
                  </a:lnTo>
                  <a:close/>
                </a:path>
              </a:pathLst>
            </a:custGeom>
            <a:solidFill>
              <a:srgbClr val="62A0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351020" y="3505200"/>
              <a:ext cx="673735" cy="695325"/>
            </a:xfrm>
            <a:custGeom>
              <a:avLst/>
              <a:gdLst/>
              <a:ahLst/>
              <a:cxnLst/>
              <a:rect l="l" t="t" r="r" b="b"/>
              <a:pathLst>
                <a:path w="673735" h="695325">
                  <a:moveTo>
                    <a:pt x="446532" y="0"/>
                  </a:moveTo>
                  <a:lnTo>
                    <a:pt x="112776" y="362711"/>
                  </a:lnTo>
                  <a:lnTo>
                    <a:pt x="0" y="259080"/>
                  </a:lnTo>
                  <a:lnTo>
                    <a:pt x="18288" y="694943"/>
                  </a:lnTo>
                  <a:lnTo>
                    <a:pt x="452628" y="676656"/>
                  </a:lnTo>
                  <a:lnTo>
                    <a:pt x="339852" y="571500"/>
                  </a:lnTo>
                  <a:lnTo>
                    <a:pt x="673608" y="208788"/>
                  </a:lnTo>
                  <a:lnTo>
                    <a:pt x="446532" y="0"/>
                  </a:lnTo>
                  <a:close/>
                </a:path>
              </a:pathLst>
            </a:custGeom>
            <a:ln w="13716">
              <a:solidFill>
                <a:srgbClr val="4674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567428" y="3739610"/>
              <a:ext cx="259079" cy="243204"/>
            </a:xfrm>
            <a:custGeom>
              <a:avLst/>
              <a:gdLst/>
              <a:ahLst/>
              <a:cxnLst/>
              <a:rect l="l" t="t" r="r" b="b"/>
              <a:pathLst>
                <a:path w="259079" h="243204">
                  <a:moveTo>
                    <a:pt x="195072" y="134397"/>
                  </a:moveTo>
                  <a:lnTo>
                    <a:pt x="99060" y="46005"/>
                  </a:lnTo>
                  <a:lnTo>
                    <a:pt x="128016" y="15525"/>
                  </a:lnTo>
                  <a:lnTo>
                    <a:pt x="134897" y="9286"/>
                  </a:lnTo>
                  <a:lnTo>
                    <a:pt x="141922" y="4476"/>
                  </a:lnTo>
                  <a:lnTo>
                    <a:pt x="149232" y="1381"/>
                  </a:lnTo>
                  <a:lnTo>
                    <a:pt x="156972" y="285"/>
                  </a:lnTo>
                  <a:lnTo>
                    <a:pt x="163830" y="0"/>
                  </a:lnTo>
                  <a:lnTo>
                    <a:pt x="170459" y="1381"/>
                  </a:lnTo>
                  <a:lnTo>
                    <a:pt x="196595" y="27717"/>
                  </a:lnTo>
                  <a:lnTo>
                    <a:pt x="153924" y="27717"/>
                  </a:lnTo>
                  <a:lnTo>
                    <a:pt x="149352" y="29241"/>
                  </a:lnTo>
                  <a:lnTo>
                    <a:pt x="144780" y="32289"/>
                  </a:lnTo>
                  <a:lnTo>
                    <a:pt x="135636" y="41433"/>
                  </a:lnTo>
                  <a:lnTo>
                    <a:pt x="160019" y="64293"/>
                  </a:lnTo>
                  <a:lnTo>
                    <a:pt x="257657" y="64293"/>
                  </a:lnTo>
                  <a:lnTo>
                    <a:pt x="246278" y="76485"/>
                  </a:lnTo>
                  <a:lnTo>
                    <a:pt x="178307" y="76485"/>
                  </a:lnTo>
                  <a:lnTo>
                    <a:pt x="176783" y="79533"/>
                  </a:lnTo>
                  <a:lnTo>
                    <a:pt x="213360" y="113061"/>
                  </a:lnTo>
                  <a:lnTo>
                    <a:pt x="195072" y="134397"/>
                  </a:lnTo>
                  <a:close/>
                </a:path>
                <a:path w="259079" h="243204">
                  <a:moveTo>
                    <a:pt x="257657" y="64293"/>
                  </a:moveTo>
                  <a:lnTo>
                    <a:pt x="160019" y="64293"/>
                  </a:lnTo>
                  <a:lnTo>
                    <a:pt x="164592" y="59721"/>
                  </a:lnTo>
                  <a:lnTo>
                    <a:pt x="169759" y="52006"/>
                  </a:lnTo>
                  <a:lnTo>
                    <a:pt x="171640" y="44862"/>
                  </a:lnTo>
                  <a:lnTo>
                    <a:pt x="170378" y="38290"/>
                  </a:lnTo>
                  <a:lnTo>
                    <a:pt x="166116" y="32289"/>
                  </a:lnTo>
                  <a:lnTo>
                    <a:pt x="161543" y="27717"/>
                  </a:lnTo>
                  <a:lnTo>
                    <a:pt x="196595" y="27717"/>
                  </a:lnTo>
                  <a:lnTo>
                    <a:pt x="198072" y="33480"/>
                  </a:lnTo>
                  <a:lnTo>
                    <a:pt x="198119" y="39528"/>
                  </a:lnTo>
                  <a:lnTo>
                    <a:pt x="197048" y="46005"/>
                  </a:lnTo>
                  <a:lnTo>
                    <a:pt x="197024" y="46148"/>
                  </a:lnTo>
                  <a:lnTo>
                    <a:pt x="195072" y="53625"/>
                  </a:lnTo>
                  <a:lnTo>
                    <a:pt x="259080" y="62769"/>
                  </a:lnTo>
                  <a:lnTo>
                    <a:pt x="257657" y="64293"/>
                  </a:lnTo>
                  <a:close/>
                </a:path>
                <a:path w="259079" h="243204">
                  <a:moveTo>
                    <a:pt x="158495" y="172497"/>
                  </a:moveTo>
                  <a:lnTo>
                    <a:pt x="64008" y="85629"/>
                  </a:lnTo>
                  <a:lnTo>
                    <a:pt x="82296" y="64293"/>
                  </a:lnTo>
                  <a:lnTo>
                    <a:pt x="176783" y="152685"/>
                  </a:lnTo>
                  <a:lnTo>
                    <a:pt x="158495" y="172497"/>
                  </a:lnTo>
                  <a:close/>
                </a:path>
                <a:path w="259079" h="243204">
                  <a:moveTo>
                    <a:pt x="237743" y="85629"/>
                  </a:moveTo>
                  <a:lnTo>
                    <a:pt x="178307" y="76485"/>
                  </a:lnTo>
                  <a:lnTo>
                    <a:pt x="246278" y="76485"/>
                  </a:lnTo>
                  <a:lnTo>
                    <a:pt x="237743" y="85629"/>
                  </a:lnTo>
                  <a:close/>
                </a:path>
                <a:path w="259079" h="243204">
                  <a:moveTo>
                    <a:pt x="94488" y="242601"/>
                  </a:moveTo>
                  <a:lnTo>
                    <a:pt x="0" y="155733"/>
                  </a:lnTo>
                  <a:lnTo>
                    <a:pt x="48768" y="100869"/>
                  </a:lnTo>
                  <a:lnTo>
                    <a:pt x="67056" y="119157"/>
                  </a:lnTo>
                  <a:lnTo>
                    <a:pt x="36576" y="151161"/>
                  </a:lnTo>
                  <a:lnTo>
                    <a:pt x="56388" y="169449"/>
                  </a:lnTo>
                  <a:lnTo>
                    <a:pt x="89916" y="169449"/>
                  </a:lnTo>
                  <a:lnTo>
                    <a:pt x="74676" y="186213"/>
                  </a:lnTo>
                  <a:lnTo>
                    <a:pt x="94488" y="204501"/>
                  </a:lnTo>
                  <a:lnTo>
                    <a:pt x="129322" y="204501"/>
                  </a:lnTo>
                  <a:lnTo>
                    <a:pt x="94488" y="242601"/>
                  </a:lnTo>
                  <a:close/>
                </a:path>
                <a:path w="259079" h="243204">
                  <a:moveTo>
                    <a:pt x="89916" y="169449"/>
                  </a:moveTo>
                  <a:lnTo>
                    <a:pt x="56388" y="169449"/>
                  </a:lnTo>
                  <a:lnTo>
                    <a:pt x="86868" y="135921"/>
                  </a:lnTo>
                  <a:lnTo>
                    <a:pt x="105156" y="152685"/>
                  </a:lnTo>
                  <a:lnTo>
                    <a:pt x="89916" y="169449"/>
                  </a:lnTo>
                  <a:close/>
                </a:path>
                <a:path w="259079" h="243204">
                  <a:moveTo>
                    <a:pt x="129322" y="204501"/>
                  </a:moveTo>
                  <a:lnTo>
                    <a:pt x="94488" y="204501"/>
                  </a:lnTo>
                  <a:lnTo>
                    <a:pt x="124968" y="170973"/>
                  </a:lnTo>
                  <a:lnTo>
                    <a:pt x="143256" y="189261"/>
                  </a:lnTo>
                  <a:lnTo>
                    <a:pt x="129322" y="20450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803142" y="2628410"/>
            <a:ext cx="47879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65" dirty="0">
                <a:latin typeface="Arial MT"/>
                <a:cs typeface="Arial MT"/>
              </a:rPr>
              <a:t>Client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44803" y="4092965"/>
            <a:ext cx="86741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60" dirty="0">
                <a:latin typeface="Arial MT"/>
                <a:cs typeface="Arial MT"/>
              </a:rPr>
              <a:t>Contractor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02874" y="4092965"/>
            <a:ext cx="86741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60" dirty="0">
                <a:latin typeface="Arial MT"/>
                <a:cs typeface="Arial MT"/>
              </a:rPr>
              <a:t>Contractor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5371" y="5329428"/>
            <a:ext cx="810767" cy="813816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7208042" y="5524025"/>
            <a:ext cx="86741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9240">
              <a:lnSpc>
                <a:spcPct val="101899"/>
              </a:lnSpc>
              <a:spcBef>
                <a:spcPts val="95"/>
              </a:spcBef>
            </a:pPr>
            <a:r>
              <a:rPr sz="1550" spc="-25" dirty="0">
                <a:latin typeface="Arial MT"/>
                <a:cs typeface="Arial MT"/>
              </a:rPr>
              <a:t>Sub </a:t>
            </a:r>
            <a:r>
              <a:rPr sz="1550" spc="-70" dirty="0">
                <a:latin typeface="Arial MT"/>
                <a:cs typeface="Arial MT"/>
              </a:rPr>
              <a:t>Contractor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7552" y="5344667"/>
            <a:ext cx="810767" cy="810767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3990810" y="5537679"/>
            <a:ext cx="86741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9240">
              <a:lnSpc>
                <a:spcPct val="102000"/>
              </a:lnSpc>
              <a:spcBef>
                <a:spcPts val="95"/>
              </a:spcBef>
            </a:pPr>
            <a:r>
              <a:rPr sz="1550" spc="-25" dirty="0">
                <a:latin typeface="Arial MT"/>
                <a:cs typeface="Arial MT"/>
              </a:rPr>
              <a:t>Sub </a:t>
            </a:r>
            <a:r>
              <a:rPr sz="1550" spc="-70" dirty="0">
                <a:latin typeface="Arial MT"/>
                <a:cs typeface="Arial MT"/>
              </a:rPr>
              <a:t>Contractor</a:t>
            </a:r>
            <a:endParaRPr sz="155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5339334" y="4630673"/>
            <a:ext cx="1396365" cy="708660"/>
            <a:chOff x="5339334" y="4630673"/>
            <a:chExt cx="1396365" cy="708660"/>
          </a:xfrm>
        </p:grpSpPr>
        <p:sp>
          <p:nvSpPr>
            <p:cNvPr id="21" name="object 21"/>
            <p:cNvSpPr/>
            <p:nvPr/>
          </p:nvSpPr>
          <p:spPr>
            <a:xfrm>
              <a:off x="6054851" y="4637531"/>
              <a:ext cx="673735" cy="695325"/>
            </a:xfrm>
            <a:custGeom>
              <a:avLst/>
              <a:gdLst/>
              <a:ahLst/>
              <a:cxnLst/>
              <a:rect l="l" t="t" r="r" b="b"/>
              <a:pathLst>
                <a:path w="673734" h="695325">
                  <a:moveTo>
                    <a:pt x="655319" y="694944"/>
                  </a:moveTo>
                  <a:lnTo>
                    <a:pt x="220980" y="676655"/>
                  </a:lnTo>
                  <a:lnTo>
                    <a:pt x="333755" y="573023"/>
                  </a:lnTo>
                  <a:lnTo>
                    <a:pt x="0" y="208787"/>
                  </a:lnTo>
                  <a:lnTo>
                    <a:pt x="227076" y="0"/>
                  </a:lnTo>
                  <a:lnTo>
                    <a:pt x="560832" y="364235"/>
                  </a:lnTo>
                  <a:lnTo>
                    <a:pt x="673608" y="259080"/>
                  </a:lnTo>
                  <a:lnTo>
                    <a:pt x="655319" y="694944"/>
                  </a:lnTo>
                  <a:close/>
                </a:path>
              </a:pathLst>
            </a:custGeom>
            <a:solidFill>
              <a:srgbClr val="89C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6054851" y="4637531"/>
              <a:ext cx="673735" cy="695325"/>
            </a:xfrm>
            <a:custGeom>
              <a:avLst/>
              <a:gdLst/>
              <a:ahLst/>
              <a:cxnLst/>
              <a:rect l="l" t="t" r="r" b="b"/>
              <a:pathLst>
                <a:path w="673734" h="695325">
                  <a:moveTo>
                    <a:pt x="227076" y="0"/>
                  </a:moveTo>
                  <a:lnTo>
                    <a:pt x="560832" y="364235"/>
                  </a:lnTo>
                  <a:lnTo>
                    <a:pt x="673608" y="259080"/>
                  </a:lnTo>
                  <a:lnTo>
                    <a:pt x="655319" y="694944"/>
                  </a:lnTo>
                  <a:lnTo>
                    <a:pt x="220980" y="676655"/>
                  </a:lnTo>
                  <a:lnTo>
                    <a:pt x="333755" y="573023"/>
                  </a:lnTo>
                  <a:lnTo>
                    <a:pt x="0" y="208787"/>
                  </a:lnTo>
                  <a:lnTo>
                    <a:pt x="227076" y="0"/>
                  </a:lnTo>
                  <a:close/>
                </a:path>
              </a:pathLst>
            </a:custGeom>
            <a:ln w="13716">
              <a:solidFill>
                <a:srgbClr val="648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6256019" y="4852415"/>
              <a:ext cx="236220" cy="266700"/>
            </a:xfrm>
            <a:custGeom>
              <a:avLst/>
              <a:gdLst/>
              <a:ahLst/>
              <a:cxnLst/>
              <a:rect l="l" t="t" r="r" b="b"/>
              <a:pathLst>
                <a:path w="236220" h="266700">
                  <a:moveTo>
                    <a:pt x="48768" y="140208"/>
                  </a:moveTo>
                  <a:lnTo>
                    <a:pt x="0" y="86868"/>
                  </a:lnTo>
                  <a:lnTo>
                    <a:pt x="94488" y="0"/>
                  </a:lnTo>
                  <a:lnTo>
                    <a:pt x="128973" y="36576"/>
                  </a:lnTo>
                  <a:lnTo>
                    <a:pt x="94488" y="36576"/>
                  </a:lnTo>
                  <a:lnTo>
                    <a:pt x="76200" y="54864"/>
                  </a:lnTo>
                  <a:lnTo>
                    <a:pt x="91440" y="71628"/>
                  </a:lnTo>
                  <a:lnTo>
                    <a:pt x="57912" y="71628"/>
                  </a:lnTo>
                  <a:lnTo>
                    <a:pt x="38100" y="89916"/>
                  </a:lnTo>
                  <a:lnTo>
                    <a:pt x="68580" y="123444"/>
                  </a:lnTo>
                  <a:lnTo>
                    <a:pt x="48768" y="140208"/>
                  </a:lnTo>
                  <a:close/>
                </a:path>
                <a:path w="236220" h="266700">
                  <a:moveTo>
                    <a:pt x="124968" y="70104"/>
                  </a:moveTo>
                  <a:lnTo>
                    <a:pt x="94488" y="36576"/>
                  </a:lnTo>
                  <a:lnTo>
                    <a:pt x="128973" y="36576"/>
                  </a:lnTo>
                  <a:lnTo>
                    <a:pt x="144780" y="53340"/>
                  </a:lnTo>
                  <a:lnTo>
                    <a:pt x="124968" y="70104"/>
                  </a:lnTo>
                  <a:close/>
                </a:path>
                <a:path w="236220" h="266700">
                  <a:moveTo>
                    <a:pt x="82296" y="176783"/>
                  </a:moveTo>
                  <a:lnTo>
                    <a:pt x="64008" y="156972"/>
                  </a:lnTo>
                  <a:lnTo>
                    <a:pt x="158496" y="68580"/>
                  </a:lnTo>
                  <a:lnTo>
                    <a:pt x="178308" y="89916"/>
                  </a:lnTo>
                  <a:lnTo>
                    <a:pt x="82296" y="176783"/>
                  </a:lnTo>
                  <a:close/>
                </a:path>
                <a:path w="236220" h="266700">
                  <a:moveTo>
                    <a:pt x="88392" y="105156"/>
                  </a:moveTo>
                  <a:lnTo>
                    <a:pt x="57912" y="71628"/>
                  </a:lnTo>
                  <a:lnTo>
                    <a:pt x="91440" y="71628"/>
                  </a:lnTo>
                  <a:lnTo>
                    <a:pt x="106680" y="88392"/>
                  </a:lnTo>
                  <a:lnTo>
                    <a:pt x="88392" y="105156"/>
                  </a:lnTo>
                  <a:close/>
                </a:path>
                <a:path w="236220" h="266700">
                  <a:moveTo>
                    <a:pt x="118872" y="216407"/>
                  </a:moveTo>
                  <a:lnTo>
                    <a:pt x="100584" y="195072"/>
                  </a:lnTo>
                  <a:lnTo>
                    <a:pt x="195072" y="108204"/>
                  </a:lnTo>
                  <a:lnTo>
                    <a:pt x="224028" y="138684"/>
                  </a:lnTo>
                  <a:lnTo>
                    <a:pt x="228048" y="144780"/>
                  </a:lnTo>
                  <a:lnTo>
                    <a:pt x="196596" y="144780"/>
                  </a:lnTo>
                  <a:lnTo>
                    <a:pt x="172212" y="167640"/>
                  </a:lnTo>
                  <a:lnTo>
                    <a:pt x="176784" y="170688"/>
                  </a:lnTo>
                  <a:lnTo>
                    <a:pt x="183642" y="176974"/>
                  </a:lnTo>
                  <a:lnTo>
                    <a:pt x="190500" y="179832"/>
                  </a:lnTo>
                  <a:lnTo>
                    <a:pt x="234427" y="179832"/>
                  </a:lnTo>
                  <a:lnTo>
                    <a:pt x="233961" y="181356"/>
                  </a:lnTo>
                  <a:lnTo>
                    <a:pt x="155448" y="181356"/>
                  </a:lnTo>
                  <a:lnTo>
                    <a:pt x="118872" y="216407"/>
                  </a:lnTo>
                  <a:close/>
                </a:path>
                <a:path w="236220" h="266700">
                  <a:moveTo>
                    <a:pt x="234427" y="179832"/>
                  </a:moveTo>
                  <a:lnTo>
                    <a:pt x="190500" y="179832"/>
                  </a:lnTo>
                  <a:lnTo>
                    <a:pt x="197358" y="179260"/>
                  </a:lnTo>
                  <a:lnTo>
                    <a:pt x="204216" y="175260"/>
                  </a:lnTo>
                  <a:lnTo>
                    <a:pt x="207264" y="172212"/>
                  </a:lnTo>
                  <a:lnTo>
                    <a:pt x="208788" y="167640"/>
                  </a:lnTo>
                  <a:lnTo>
                    <a:pt x="208788" y="158495"/>
                  </a:lnTo>
                  <a:lnTo>
                    <a:pt x="205740" y="153924"/>
                  </a:lnTo>
                  <a:lnTo>
                    <a:pt x="196596" y="144780"/>
                  </a:lnTo>
                  <a:lnTo>
                    <a:pt x="228048" y="144780"/>
                  </a:lnTo>
                  <a:lnTo>
                    <a:pt x="229147" y="146446"/>
                  </a:lnTo>
                  <a:lnTo>
                    <a:pt x="232981" y="153924"/>
                  </a:lnTo>
                  <a:lnTo>
                    <a:pt x="235386" y="161401"/>
                  </a:lnTo>
                  <a:lnTo>
                    <a:pt x="236220" y="169164"/>
                  </a:lnTo>
                  <a:lnTo>
                    <a:pt x="235667" y="175260"/>
                  </a:lnTo>
                  <a:lnTo>
                    <a:pt x="235600" y="175998"/>
                  </a:lnTo>
                  <a:lnTo>
                    <a:pt x="234427" y="179832"/>
                  </a:lnTo>
                  <a:close/>
                </a:path>
                <a:path w="236220" h="266700">
                  <a:moveTo>
                    <a:pt x="164592" y="266700"/>
                  </a:moveTo>
                  <a:lnTo>
                    <a:pt x="143256" y="242316"/>
                  </a:lnTo>
                  <a:lnTo>
                    <a:pt x="156972" y="184404"/>
                  </a:lnTo>
                  <a:lnTo>
                    <a:pt x="155448" y="181356"/>
                  </a:lnTo>
                  <a:lnTo>
                    <a:pt x="233961" y="181356"/>
                  </a:lnTo>
                  <a:lnTo>
                    <a:pt x="233553" y="182689"/>
                  </a:lnTo>
                  <a:lnTo>
                    <a:pt x="229790" y="189095"/>
                  </a:lnTo>
                  <a:lnTo>
                    <a:pt x="224028" y="195072"/>
                  </a:lnTo>
                  <a:lnTo>
                    <a:pt x="219456" y="199643"/>
                  </a:lnTo>
                  <a:lnTo>
                    <a:pt x="215391" y="202692"/>
                  </a:lnTo>
                  <a:lnTo>
                    <a:pt x="179832" y="202692"/>
                  </a:lnTo>
                  <a:lnTo>
                    <a:pt x="164592" y="266700"/>
                  </a:lnTo>
                  <a:close/>
                </a:path>
                <a:path w="236220" h="266700">
                  <a:moveTo>
                    <a:pt x="200252" y="207073"/>
                  </a:moveTo>
                  <a:lnTo>
                    <a:pt x="193357" y="207073"/>
                  </a:lnTo>
                  <a:lnTo>
                    <a:pt x="186666" y="205525"/>
                  </a:lnTo>
                  <a:lnTo>
                    <a:pt x="179832" y="202692"/>
                  </a:lnTo>
                  <a:lnTo>
                    <a:pt x="215391" y="202692"/>
                  </a:lnTo>
                  <a:lnTo>
                    <a:pt x="213360" y="204216"/>
                  </a:lnTo>
                  <a:lnTo>
                    <a:pt x="205740" y="205740"/>
                  </a:lnTo>
                  <a:lnTo>
                    <a:pt x="200252" y="2070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5346192" y="4637531"/>
              <a:ext cx="675640" cy="695325"/>
            </a:xfrm>
            <a:custGeom>
              <a:avLst/>
              <a:gdLst/>
              <a:ahLst/>
              <a:cxnLst/>
              <a:rect l="l" t="t" r="r" b="b"/>
              <a:pathLst>
                <a:path w="675639" h="695325">
                  <a:moveTo>
                    <a:pt x="18287" y="694944"/>
                  </a:moveTo>
                  <a:lnTo>
                    <a:pt x="0" y="259080"/>
                  </a:lnTo>
                  <a:lnTo>
                    <a:pt x="114300" y="364235"/>
                  </a:lnTo>
                  <a:lnTo>
                    <a:pt x="448055" y="0"/>
                  </a:lnTo>
                  <a:lnTo>
                    <a:pt x="675131" y="208787"/>
                  </a:lnTo>
                  <a:lnTo>
                    <a:pt x="339851" y="573023"/>
                  </a:lnTo>
                  <a:lnTo>
                    <a:pt x="454151" y="676655"/>
                  </a:lnTo>
                  <a:lnTo>
                    <a:pt x="18287" y="694944"/>
                  </a:lnTo>
                  <a:close/>
                </a:path>
              </a:pathLst>
            </a:custGeom>
            <a:solidFill>
              <a:srgbClr val="89C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346192" y="4637531"/>
              <a:ext cx="675640" cy="695325"/>
            </a:xfrm>
            <a:custGeom>
              <a:avLst/>
              <a:gdLst/>
              <a:ahLst/>
              <a:cxnLst/>
              <a:rect l="l" t="t" r="r" b="b"/>
              <a:pathLst>
                <a:path w="675639" h="695325">
                  <a:moveTo>
                    <a:pt x="448055" y="0"/>
                  </a:moveTo>
                  <a:lnTo>
                    <a:pt x="114300" y="364235"/>
                  </a:lnTo>
                  <a:lnTo>
                    <a:pt x="0" y="259080"/>
                  </a:lnTo>
                  <a:lnTo>
                    <a:pt x="18287" y="694944"/>
                  </a:lnTo>
                  <a:lnTo>
                    <a:pt x="454151" y="676655"/>
                  </a:lnTo>
                  <a:lnTo>
                    <a:pt x="339851" y="573023"/>
                  </a:lnTo>
                  <a:lnTo>
                    <a:pt x="675131" y="208787"/>
                  </a:lnTo>
                  <a:lnTo>
                    <a:pt x="448055" y="0"/>
                  </a:lnTo>
                  <a:close/>
                </a:path>
              </a:pathLst>
            </a:custGeom>
            <a:ln w="13716">
              <a:solidFill>
                <a:srgbClr val="648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562599" y="4871966"/>
              <a:ext cx="260985" cy="243204"/>
            </a:xfrm>
            <a:custGeom>
              <a:avLst/>
              <a:gdLst/>
              <a:ahLst/>
              <a:cxnLst/>
              <a:rect l="l" t="t" r="r" b="b"/>
              <a:pathLst>
                <a:path w="260985" h="243204">
                  <a:moveTo>
                    <a:pt x="195072" y="134373"/>
                  </a:moveTo>
                  <a:lnTo>
                    <a:pt x="100584" y="47505"/>
                  </a:lnTo>
                  <a:lnTo>
                    <a:pt x="129540" y="15501"/>
                  </a:lnTo>
                  <a:lnTo>
                    <a:pt x="135755" y="9263"/>
                  </a:lnTo>
                  <a:lnTo>
                    <a:pt x="142684" y="4452"/>
                  </a:lnTo>
                  <a:lnTo>
                    <a:pt x="149899" y="1357"/>
                  </a:lnTo>
                  <a:lnTo>
                    <a:pt x="156972" y="261"/>
                  </a:lnTo>
                  <a:lnTo>
                    <a:pt x="164711" y="0"/>
                  </a:lnTo>
                  <a:lnTo>
                    <a:pt x="172021" y="1595"/>
                  </a:lnTo>
                  <a:lnTo>
                    <a:pt x="196595" y="27693"/>
                  </a:lnTo>
                  <a:lnTo>
                    <a:pt x="158495" y="27693"/>
                  </a:lnTo>
                  <a:lnTo>
                    <a:pt x="153924" y="29217"/>
                  </a:lnTo>
                  <a:lnTo>
                    <a:pt x="149352" y="29217"/>
                  </a:lnTo>
                  <a:lnTo>
                    <a:pt x="144780" y="32265"/>
                  </a:lnTo>
                  <a:lnTo>
                    <a:pt x="135636" y="41409"/>
                  </a:lnTo>
                  <a:lnTo>
                    <a:pt x="161543" y="64269"/>
                  </a:lnTo>
                  <a:lnTo>
                    <a:pt x="259270" y="64269"/>
                  </a:lnTo>
                  <a:lnTo>
                    <a:pt x="247269" y="77985"/>
                  </a:lnTo>
                  <a:lnTo>
                    <a:pt x="179831" y="77985"/>
                  </a:lnTo>
                  <a:lnTo>
                    <a:pt x="176783" y="79509"/>
                  </a:lnTo>
                  <a:lnTo>
                    <a:pt x="213360" y="113037"/>
                  </a:lnTo>
                  <a:lnTo>
                    <a:pt x="195072" y="134373"/>
                  </a:lnTo>
                  <a:close/>
                </a:path>
                <a:path w="260985" h="243204">
                  <a:moveTo>
                    <a:pt x="259270" y="64269"/>
                  </a:moveTo>
                  <a:lnTo>
                    <a:pt x="161543" y="64269"/>
                  </a:lnTo>
                  <a:lnTo>
                    <a:pt x="164592" y="59697"/>
                  </a:lnTo>
                  <a:lnTo>
                    <a:pt x="170616" y="51982"/>
                  </a:lnTo>
                  <a:lnTo>
                    <a:pt x="172783" y="44838"/>
                  </a:lnTo>
                  <a:lnTo>
                    <a:pt x="171235" y="38266"/>
                  </a:lnTo>
                  <a:lnTo>
                    <a:pt x="166116" y="32265"/>
                  </a:lnTo>
                  <a:lnTo>
                    <a:pt x="163068" y="29217"/>
                  </a:lnTo>
                  <a:lnTo>
                    <a:pt x="158495" y="27693"/>
                  </a:lnTo>
                  <a:lnTo>
                    <a:pt x="196595" y="27693"/>
                  </a:lnTo>
                  <a:lnTo>
                    <a:pt x="198310" y="33670"/>
                  </a:lnTo>
                  <a:lnTo>
                    <a:pt x="198881" y="40076"/>
                  </a:lnTo>
                  <a:lnTo>
                    <a:pt x="198310" y="46767"/>
                  </a:lnTo>
                  <a:lnTo>
                    <a:pt x="196595" y="53601"/>
                  </a:lnTo>
                  <a:lnTo>
                    <a:pt x="260604" y="62745"/>
                  </a:lnTo>
                  <a:lnTo>
                    <a:pt x="259270" y="64269"/>
                  </a:lnTo>
                  <a:close/>
                </a:path>
                <a:path w="260985" h="243204">
                  <a:moveTo>
                    <a:pt x="160019" y="172473"/>
                  </a:moveTo>
                  <a:lnTo>
                    <a:pt x="64008" y="85605"/>
                  </a:lnTo>
                  <a:lnTo>
                    <a:pt x="83820" y="65793"/>
                  </a:lnTo>
                  <a:lnTo>
                    <a:pt x="178307" y="152661"/>
                  </a:lnTo>
                  <a:lnTo>
                    <a:pt x="160019" y="172473"/>
                  </a:lnTo>
                  <a:close/>
                </a:path>
                <a:path w="260985" h="243204">
                  <a:moveTo>
                    <a:pt x="239268" y="87129"/>
                  </a:moveTo>
                  <a:lnTo>
                    <a:pt x="179831" y="77985"/>
                  </a:lnTo>
                  <a:lnTo>
                    <a:pt x="247269" y="77985"/>
                  </a:lnTo>
                  <a:lnTo>
                    <a:pt x="239268" y="87129"/>
                  </a:lnTo>
                  <a:close/>
                </a:path>
                <a:path w="260985" h="243204">
                  <a:moveTo>
                    <a:pt x="96012" y="242577"/>
                  </a:moveTo>
                  <a:lnTo>
                    <a:pt x="0" y="155709"/>
                  </a:lnTo>
                  <a:lnTo>
                    <a:pt x="50292" y="102369"/>
                  </a:lnTo>
                  <a:lnTo>
                    <a:pt x="68580" y="119133"/>
                  </a:lnTo>
                  <a:lnTo>
                    <a:pt x="38100" y="152661"/>
                  </a:lnTo>
                  <a:lnTo>
                    <a:pt x="57912" y="169425"/>
                  </a:lnTo>
                  <a:lnTo>
                    <a:pt x="92165" y="169425"/>
                  </a:lnTo>
                  <a:lnTo>
                    <a:pt x="76200" y="186189"/>
                  </a:lnTo>
                  <a:lnTo>
                    <a:pt x="96012" y="204477"/>
                  </a:lnTo>
                  <a:lnTo>
                    <a:pt x="130846" y="204477"/>
                  </a:lnTo>
                  <a:lnTo>
                    <a:pt x="96012" y="242577"/>
                  </a:lnTo>
                  <a:close/>
                </a:path>
                <a:path w="260985" h="243204">
                  <a:moveTo>
                    <a:pt x="92165" y="169425"/>
                  </a:moveTo>
                  <a:lnTo>
                    <a:pt x="57912" y="169425"/>
                  </a:lnTo>
                  <a:lnTo>
                    <a:pt x="88392" y="137421"/>
                  </a:lnTo>
                  <a:lnTo>
                    <a:pt x="106680" y="154185"/>
                  </a:lnTo>
                  <a:lnTo>
                    <a:pt x="92165" y="169425"/>
                  </a:lnTo>
                  <a:close/>
                </a:path>
                <a:path w="260985" h="243204">
                  <a:moveTo>
                    <a:pt x="130846" y="204477"/>
                  </a:moveTo>
                  <a:lnTo>
                    <a:pt x="96012" y="204477"/>
                  </a:lnTo>
                  <a:lnTo>
                    <a:pt x="126492" y="172473"/>
                  </a:lnTo>
                  <a:lnTo>
                    <a:pt x="144780" y="189237"/>
                  </a:lnTo>
                  <a:lnTo>
                    <a:pt x="130846" y="20447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7005266" y="4765030"/>
            <a:ext cx="559435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-20" dirty="0">
                <a:latin typeface="Arial MT"/>
                <a:cs typeface="Arial MT"/>
              </a:rPr>
              <a:t>More </a:t>
            </a:r>
            <a:r>
              <a:rPr sz="1550" spc="-55" dirty="0">
                <a:latin typeface="Arial MT"/>
                <a:cs typeface="Arial MT"/>
              </a:rPr>
              <a:t>details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694897" y="4740670"/>
            <a:ext cx="559435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-20" dirty="0">
                <a:latin typeface="Arial MT"/>
                <a:cs typeface="Arial MT"/>
              </a:rPr>
              <a:t>More </a:t>
            </a:r>
            <a:r>
              <a:rPr sz="1550" spc="-55" dirty="0">
                <a:latin typeface="Arial MT"/>
                <a:cs typeface="Arial MT"/>
              </a:rPr>
              <a:t>details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3FE09905-0D26-4A60-BA38-73BF216C2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5"/>
              </a:spcBef>
            </a:pPr>
            <a:r>
              <a:rPr sz="3150" spc="-75" dirty="0"/>
              <a:t>INFORMATION</a:t>
            </a:r>
            <a:r>
              <a:rPr sz="3150" spc="-60" dirty="0"/>
              <a:t> </a:t>
            </a:r>
            <a:r>
              <a:rPr sz="3150" spc="-155" dirty="0"/>
              <a:t>REQUIREMENT</a:t>
            </a:r>
            <a:endParaRPr sz="3150"/>
          </a:p>
        </p:txBody>
      </p:sp>
      <p:grpSp>
        <p:nvGrpSpPr>
          <p:cNvPr id="3" name="object 3"/>
          <p:cNvGrpSpPr/>
          <p:nvPr/>
        </p:nvGrpSpPr>
        <p:grpSpPr>
          <a:xfrm>
            <a:off x="3654552" y="2781300"/>
            <a:ext cx="2776855" cy="1887220"/>
            <a:chOff x="3654552" y="2781300"/>
            <a:chExt cx="2776855" cy="1887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0512" y="3857243"/>
              <a:ext cx="810767" cy="8107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2781300"/>
              <a:ext cx="813816" cy="813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4552" y="3857243"/>
              <a:ext cx="810767" cy="81076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803142" y="2628410"/>
            <a:ext cx="47879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65" dirty="0">
                <a:latin typeface="Arial MT"/>
                <a:cs typeface="Arial MT"/>
              </a:rPr>
              <a:t>Client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44803" y="4092965"/>
            <a:ext cx="86741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60" dirty="0">
                <a:latin typeface="Arial MT"/>
                <a:cs typeface="Arial MT"/>
              </a:rPr>
              <a:t>Contractor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02874" y="4092965"/>
            <a:ext cx="86741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60" dirty="0">
                <a:latin typeface="Arial MT"/>
                <a:cs typeface="Arial MT"/>
              </a:rPr>
              <a:t>Contractor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5371" y="5329428"/>
            <a:ext cx="810767" cy="813816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7208042" y="5524025"/>
            <a:ext cx="86741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9240">
              <a:lnSpc>
                <a:spcPct val="101899"/>
              </a:lnSpc>
              <a:spcBef>
                <a:spcPts val="95"/>
              </a:spcBef>
            </a:pPr>
            <a:r>
              <a:rPr sz="1550" spc="-25" dirty="0">
                <a:latin typeface="Arial MT"/>
                <a:cs typeface="Arial MT"/>
              </a:rPr>
              <a:t>Sub </a:t>
            </a:r>
            <a:r>
              <a:rPr sz="1550" spc="-70" dirty="0">
                <a:latin typeface="Arial MT"/>
                <a:cs typeface="Arial MT"/>
              </a:rPr>
              <a:t>Contractor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7552" y="5344667"/>
            <a:ext cx="810767" cy="810767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3990810" y="5537679"/>
            <a:ext cx="86741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269240">
              <a:lnSpc>
                <a:spcPct val="102000"/>
              </a:lnSpc>
              <a:spcBef>
                <a:spcPts val="95"/>
              </a:spcBef>
            </a:pPr>
            <a:r>
              <a:rPr sz="1550" spc="-25" dirty="0">
                <a:latin typeface="Arial MT"/>
                <a:cs typeface="Arial MT"/>
              </a:rPr>
              <a:t>Sub </a:t>
            </a:r>
            <a:r>
              <a:rPr sz="1550" spc="-70" dirty="0">
                <a:latin typeface="Arial MT"/>
                <a:cs typeface="Arial MT"/>
              </a:rPr>
              <a:t>Contractor</a:t>
            </a:r>
            <a:endParaRPr sz="155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229605" y="4757166"/>
            <a:ext cx="706120" cy="725805"/>
            <a:chOff x="5229605" y="4757166"/>
            <a:chExt cx="706120" cy="725805"/>
          </a:xfrm>
        </p:grpSpPr>
        <p:sp>
          <p:nvSpPr>
            <p:cNvPr id="15" name="object 15"/>
            <p:cNvSpPr/>
            <p:nvPr/>
          </p:nvSpPr>
          <p:spPr>
            <a:xfrm>
              <a:off x="5236463" y="4764024"/>
              <a:ext cx="692150" cy="711835"/>
            </a:xfrm>
            <a:custGeom>
              <a:avLst/>
              <a:gdLst/>
              <a:ahLst/>
              <a:cxnLst/>
              <a:rect l="l" t="t" r="r" b="b"/>
              <a:pathLst>
                <a:path w="692150" h="711835">
                  <a:moveTo>
                    <a:pt x="227075" y="711708"/>
                  </a:moveTo>
                  <a:lnTo>
                    <a:pt x="0" y="504443"/>
                  </a:lnTo>
                  <a:lnTo>
                    <a:pt x="350519" y="121920"/>
                  </a:lnTo>
                  <a:lnTo>
                    <a:pt x="237743" y="18287"/>
                  </a:lnTo>
                  <a:lnTo>
                    <a:pt x="673607" y="0"/>
                  </a:lnTo>
                  <a:lnTo>
                    <a:pt x="691896" y="434340"/>
                  </a:lnTo>
                  <a:lnTo>
                    <a:pt x="577596" y="330708"/>
                  </a:lnTo>
                  <a:lnTo>
                    <a:pt x="227075" y="711708"/>
                  </a:lnTo>
                  <a:close/>
                </a:path>
              </a:pathLst>
            </a:custGeom>
            <a:solidFill>
              <a:srgbClr val="89C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236463" y="4764024"/>
              <a:ext cx="692150" cy="711835"/>
            </a:xfrm>
            <a:custGeom>
              <a:avLst/>
              <a:gdLst/>
              <a:ahLst/>
              <a:cxnLst/>
              <a:rect l="l" t="t" r="r" b="b"/>
              <a:pathLst>
                <a:path w="692150" h="711835">
                  <a:moveTo>
                    <a:pt x="0" y="504443"/>
                  </a:moveTo>
                  <a:lnTo>
                    <a:pt x="350519" y="121920"/>
                  </a:lnTo>
                  <a:lnTo>
                    <a:pt x="237743" y="18287"/>
                  </a:lnTo>
                  <a:lnTo>
                    <a:pt x="673607" y="0"/>
                  </a:lnTo>
                  <a:lnTo>
                    <a:pt x="691896" y="434340"/>
                  </a:lnTo>
                  <a:lnTo>
                    <a:pt x="577596" y="330708"/>
                  </a:lnTo>
                  <a:lnTo>
                    <a:pt x="227075" y="711708"/>
                  </a:lnTo>
                  <a:lnTo>
                    <a:pt x="0" y="504443"/>
                  </a:lnTo>
                  <a:close/>
                </a:path>
              </a:pathLst>
            </a:custGeom>
            <a:ln w="13716">
              <a:solidFill>
                <a:srgbClr val="648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5437631" y="4992576"/>
              <a:ext cx="251460" cy="283845"/>
            </a:xfrm>
            <a:custGeom>
              <a:avLst/>
              <a:gdLst/>
              <a:ahLst/>
              <a:cxnLst/>
              <a:rect l="l" t="t" r="r" b="b"/>
              <a:pathLst>
                <a:path w="251460" h="283845">
                  <a:moveTo>
                    <a:pt x="233172" y="134159"/>
                  </a:moveTo>
                  <a:lnTo>
                    <a:pt x="137160" y="45767"/>
                  </a:lnTo>
                  <a:lnTo>
                    <a:pt x="167640" y="13763"/>
                  </a:lnTo>
                  <a:lnTo>
                    <a:pt x="173616" y="7762"/>
                  </a:lnTo>
                  <a:lnTo>
                    <a:pt x="180022" y="3476"/>
                  </a:lnTo>
                  <a:lnTo>
                    <a:pt x="186713" y="904"/>
                  </a:lnTo>
                  <a:lnTo>
                    <a:pt x="193927" y="0"/>
                  </a:lnTo>
                  <a:lnTo>
                    <a:pt x="201287" y="0"/>
                  </a:lnTo>
                  <a:lnTo>
                    <a:pt x="233172" y="27479"/>
                  </a:lnTo>
                  <a:lnTo>
                    <a:pt x="190500" y="27479"/>
                  </a:lnTo>
                  <a:lnTo>
                    <a:pt x="185928" y="29003"/>
                  </a:lnTo>
                  <a:lnTo>
                    <a:pt x="181356" y="32051"/>
                  </a:lnTo>
                  <a:lnTo>
                    <a:pt x="172212" y="41195"/>
                  </a:lnTo>
                  <a:lnTo>
                    <a:pt x="196595" y="64055"/>
                  </a:lnTo>
                  <a:lnTo>
                    <a:pt x="228600" y="64055"/>
                  </a:lnTo>
                  <a:lnTo>
                    <a:pt x="225552" y="67103"/>
                  </a:lnTo>
                  <a:lnTo>
                    <a:pt x="214883" y="79295"/>
                  </a:lnTo>
                  <a:lnTo>
                    <a:pt x="251460" y="112823"/>
                  </a:lnTo>
                  <a:lnTo>
                    <a:pt x="233172" y="134159"/>
                  </a:lnTo>
                  <a:close/>
                </a:path>
                <a:path w="251460" h="283845">
                  <a:moveTo>
                    <a:pt x="228600" y="64055"/>
                  </a:moveTo>
                  <a:lnTo>
                    <a:pt x="196595" y="64055"/>
                  </a:lnTo>
                  <a:lnTo>
                    <a:pt x="207264" y="53387"/>
                  </a:lnTo>
                  <a:lnTo>
                    <a:pt x="208788" y="48815"/>
                  </a:lnTo>
                  <a:lnTo>
                    <a:pt x="208788" y="39671"/>
                  </a:lnTo>
                  <a:lnTo>
                    <a:pt x="207264" y="35099"/>
                  </a:lnTo>
                  <a:lnTo>
                    <a:pt x="204216" y="32051"/>
                  </a:lnTo>
                  <a:lnTo>
                    <a:pt x="199643" y="29003"/>
                  </a:lnTo>
                  <a:lnTo>
                    <a:pt x="195072" y="27479"/>
                  </a:lnTo>
                  <a:lnTo>
                    <a:pt x="233172" y="27479"/>
                  </a:lnTo>
                  <a:lnTo>
                    <a:pt x="236219" y="35099"/>
                  </a:lnTo>
                  <a:lnTo>
                    <a:pt x="236219" y="42719"/>
                  </a:lnTo>
                  <a:lnTo>
                    <a:pt x="233172" y="50339"/>
                  </a:lnTo>
                  <a:lnTo>
                    <a:pt x="231648" y="57959"/>
                  </a:lnTo>
                  <a:lnTo>
                    <a:pt x="228600" y="64055"/>
                  </a:lnTo>
                  <a:close/>
                </a:path>
                <a:path w="251460" h="283845">
                  <a:moveTo>
                    <a:pt x="167640" y="204263"/>
                  </a:moveTo>
                  <a:lnTo>
                    <a:pt x="71628" y="117395"/>
                  </a:lnTo>
                  <a:lnTo>
                    <a:pt x="121920" y="64055"/>
                  </a:lnTo>
                  <a:lnTo>
                    <a:pt x="140208" y="80819"/>
                  </a:lnTo>
                  <a:lnTo>
                    <a:pt x="109728" y="114347"/>
                  </a:lnTo>
                  <a:lnTo>
                    <a:pt x="129540" y="131111"/>
                  </a:lnTo>
                  <a:lnTo>
                    <a:pt x="163793" y="131111"/>
                  </a:lnTo>
                  <a:lnTo>
                    <a:pt x="147828" y="147875"/>
                  </a:lnTo>
                  <a:lnTo>
                    <a:pt x="167640" y="166163"/>
                  </a:lnTo>
                  <a:lnTo>
                    <a:pt x="202474" y="166163"/>
                  </a:lnTo>
                  <a:lnTo>
                    <a:pt x="167640" y="204263"/>
                  </a:lnTo>
                  <a:close/>
                </a:path>
                <a:path w="251460" h="283845">
                  <a:moveTo>
                    <a:pt x="163793" y="131111"/>
                  </a:moveTo>
                  <a:lnTo>
                    <a:pt x="129540" y="131111"/>
                  </a:lnTo>
                  <a:lnTo>
                    <a:pt x="160019" y="99107"/>
                  </a:lnTo>
                  <a:lnTo>
                    <a:pt x="178307" y="115871"/>
                  </a:lnTo>
                  <a:lnTo>
                    <a:pt x="163793" y="131111"/>
                  </a:lnTo>
                  <a:close/>
                </a:path>
                <a:path w="251460" h="283845">
                  <a:moveTo>
                    <a:pt x="202474" y="166163"/>
                  </a:moveTo>
                  <a:lnTo>
                    <a:pt x="167640" y="166163"/>
                  </a:lnTo>
                  <a:lnTo>
                    <a:pt x="198119" y="134159"/>
                  </a:lnTo>
                  <a:lnTo>
                    <a:pt x="216407" y="150923"/>
                  </a:lnTo>
                  <a:lnTo>
                    <a:pt x="202474" y="166163"/>
                  </a:lnTo>
                  <a:close/>
                </a:path>
                <a:path w="251460" h="283845">
                  <a:moveTo>
                    <a:pt x="94488" y="283511"/>
                  </a:moveTo>
                  <a:lnTo>
                    <a:pt x="0" y="196643"/>
                  </a:lnTo>
                  <a:lnTo>
                    <a:pt x="24384" y="167687"/>
                  </a:lnTo>
                  <a:lnTo>
                    <a:pt x="32361" y="160567"/>
                  </a:lnTo>
                  <a:lnTo>
                    <a:pt x="40195" y="155305"/>
                  </a:lnTo>
                  <a:lnTo>
                    <a:pt x="47744" y="152042"/>
                  </a:lnTo>
                  <a:lnTo>
                    <a:pt x="54864" y="150923"/>
                  </a:lnTo>
                  <a:lnTo>
                    <a:pt x="62484" y="150923"/>
                  </a:lnTo>
                  <a:lnTo>
                    <a:pt x="53340" y="178355"/>
                  </a:lnTo>
                  <a:lnTo>
                    <a:pt x="50292" y="179879"/>
                  </a:lnTo>
                  <a:lnTo>
                    <a:pt x="45720" y="179879"/>
                  </a:lnTo>
                  <a:lnTo>
                    <a:pt x="42672" y="181403"/>
                  </a:lnTo>
                  <a:lnTo>
                    <a:pt x="39624" y="185975"/>
                  </a:lnTo>
                  <a:lnTo>
                    <a:pt x="35052" y="190547"/>
                  </a:lnTo>
                  <a:lnTo>
                    <a:pt x="54864" y="208835"/>
                  </a:lnTo>
                  <a:lnTo>
                    <a:pt x="86106" y="208835"/>
                  </a:lnTo>
                  <a:lnTo>
                    <a:pt x="83820" y="210359"/>
                  </a:lnTo>
                  <a:lnTo>
                    <a:pt x="79248" y="216455"/>
                  </a:lnTo>
                  <a:lnTo>
                    <a:pt x="71628" y="224075"/>
                  </a:lnTo>
                  <a:lnTo>
                    <a:pt x="97536" y="248459"/>
                  </a:lnTo>
                  <a:lnTo>
                    <a:pt x="126074" y="248459"/>
                  </a:lnTo>
                  <a:lnTo>
                    <a:pt x="123444" y="251507"/>
                  </a:lnTo>
                  <a:lnTo>
                    <a:pt x="94488" y="283511"/>
                  </a:lnTo>
                  <a:close/>
                </a:path>
                <a:path w="251460" h="283845">
                  <a:moveTo>
                    <a:pt x="86106" y="208835"/>
                  </a:moveTo>
                  <a:lnTo>
                    <a:pt x="54864" y="208835"/>
                  </a:lnTo>
                  <a:lnTo>
                    <a:pt x="62484" y="201215"/>
                  </a:lnTo>
                  <a:lnTo>
                    <a:pt x="64008" y="196643"/>
                  </a:lnTo>
                  <a:lnTo>
                    <a:pt x="64008" y="189023"/>
                  </a:lnTo>
                  <a:lnTo>
                    <a:pt x="62484" y="184451"/>
                  </a:lnTo>
                  <a:lnTo>
                    <a:pt x="59436" y="181403"/>
                  </a:lnTo>
                  <a:lnTo>
                    <a:pt x="53340" y="178355"/>
                  </a:lnTo>
                  <a:lnTo>
                    <a:pt x="86868" y="178355"/>
                  </a:lnTo>
                  <a:lnTo>
                    <a:pt x="86868" y="187499"/>
                  </a:lnTo>
                  <a:lnTo>
                    <a:pt x="121920" y="187499"/>
                  </a:lnTo>
                  <a:lnTo>
                    <a:pt x="128016" y="192071"/>
                  </a:lnTo>
                  <a:lnTo>
                    <a:pt x="133135" y="198072"/>
                  </a:lnTo>
                  <a:lnTo>
                    <a:pt x="136969" y="204644"/>
                  </a:lnTo>
                  <a:lnTo>
                    <a:pt x="137867" y="207311"/>
                  </a:lnTo>
                  <a:lnTo>
                    <a:pt x="88392" y="207311"/>
                  </a:lnTo>
                  <a:lnTo>
                    <a:pt x="86106" y="208835"/>
                  </a:lnTo>
                  <a:close/>
                </a:path>
                <a:path w="251460" h="283845">
                  <a:moveTo>
                    <a:pt x="121920" y="187499"/>
                  </a:moveTo>
                  <a:lnTo>
                    <a:pt x="86868" y="187499"/>
                  </a:lnTo>
                  <a:lnTo>
                    <a:pt x="94488" y="182927"/>
                  </a:lnTo>
                  <a:lnTo>
                    <a:pt x="102108" y="181403"/>
                  </a:lnTo>
                  <a:lnTo>
                    <a:pt x="117348" y="184451"/>
                  </a:lnTo>
                  <a:lnTo>
                    <a:pt x="121920" y="187499"/>
                  </a:lnTo>
                  <a:close/>
                </a:path>
                <a:path w="251460" h="283845">
                  <a:moveTo>
                    <a:pt x="126074" y="248459"/>
                  </a:moveTo>
                  <a:lnTo>
                    <a:pt x="97536" y="248459"/>
                  </a:lnTo>
                  <a:lnTo>
                    <a:pt x="103632" y="240839"/>
                  </a:lnTo>
                  <a:lnTo>
                    <a:pt x="109918" y="233124"/>
                  </a:lnTo>
                  <a:lnTo>
                    <a:pt x="112776" y="225980"/>
                  </a:lnTo>
                  <a:lnTo>
                    <a:pt x="112204" y="219408"/>
                  </a:lnTo>
                  <a:lnTo>
                    <a:pt x="108204" y="213407"/>
                  </a:lnTo>
                  <a:lnTo>
                    <a:pt x="103632" y="208835"/>
                  </a:lnTo>
                  <a:lnTo>
                    <a:pt x="99060" y="207311"/>
                  </a:lnTo>
                  <a:lnTo>
                    <a:pt x="137867" y="207311"/>
                  </a:lnTo>
                  <a:lnTo>
                    <a:pt x="139374" y="211788"/>
                  </a:lnTo>
                  <a:lnTo>
                    <a:pt x="140197" y="219408"/>
                  </a:lnTo>
                  <a:lnTo>
                    <a:pt x="139201" y="224075"/>
                  </a:lnTo>
                  <a:lnTo>
                    <a:pt x="138445" y="227504"/>
                  </a:lnTo>
                  <a:lnTo>
                    <a:pt x="135255" y="235505"/>
                  </a:lnTo>
                  <a:lnTo>
                    <a:pt x="130349" y="243506"/>
                  </a:lnTo>
                  <a:lnTo>
                    <a:pt x="126074" y="2484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8" name="object 18"/>
          <p:cNvGrpSpPr/>
          <p:nvPr/>
        </p:nvGrpSpPr>
        <p:grpSpPr>
          <a:xfrm>
            <a:off x="6078473" y="4757166"/>
            <a:ext cx="704215" cy="725805"/>
            <a:chOff x="6078473" y="4757166"/>
            <a:chExt cx="704215" cy="725805"/>
          </a:xfrm>
        </p:grpSpPr>
        <p:sp>
          <p:nvSpPr>
            <p:cNvPr id="19" name="object 19"/>
            <p:cNvSpPr/>
            <p:nvPr/>
          </p:nvSpPr>
          <p:spPr>
            <a:xfrm>
              <a:off x="6085331" y="4764024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463296" y="711708"/>
                  </a:moveTo>
                  <a:lnTo>
                    <a:pt x="112775" y="330708"/>
                  </a:lnTo>
                  <a:lnTo>
                    <a:pt x="0" y="434340"/>
                  </a:lnTo>
                  <a:lnTo>
                    <a:pt x="18287" y="0"/>
                  </a:lnTo>
                  <a:lnTo>
                    <a:pt x="452628" y="18287"/>
                  </a:lnTo>
                  <a:lnTo>
                    <a:pt x="339851" y="121920"/>
                  </a:lnTo>
                  <a:lnTo>
                    <a:pt x="690371" y="504443"/>
                  </a:lnTo>
                  <a:lnTo>
                    <a:pt x="463296" y="711708"/>
                  </a:lnTo>
                  <a:close/>
                </a:path>
              </a:pathLst>
            </a:custGeom>
            <a:solidFill>
              <a:srgbClr val="89C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085331" y="4764024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690371" y="504443"/>
                  </a:moveTo>
                  <a:lnTo>
                    <a:pt x="339851" y="121920"/>
                  </a:lnTo>
                  <a:lnTo>
                    <a:pt x="452628" y="18287"/>
                  </a:lnTo>
                  <a:lnTo>
                    <a:pt x="18287" y="0"/>
                  </a:lnTo>
                  <a:lnTo>
                    <a:pt x="0" y="434340"/>
                  </a:lnTo>
                  <a:lnTo>
                    <a:pt x="112775" y="330708"/>
                  </a:lnTo>
                  <a:lnTo>
                    <a:pt x="463296" y="711708"/>
                  </a:lnTo>
                  <a:lnTo>
                    <a:pt x="690371" y="504443"/>
                  </a:lnTo>
                  <a:close/>
                </a:path>
              </a:pathLst>
            </a:custGeom>
            <a:ln w="13716">
              <a:solidFill>
                <a:srgbClr val="648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288023" y="4978907"/>
              <a:ext cx="274320" cy="257810"/>
            </a:xfrm>
            <a:custGeom>
              <a:avLst/>
              <a:gdLst/>
              <a:ahLst/>
              <a:cxnLst/>
              <a:rect l="l" t="t" r="r" b="b"/>
              <a:pathLst>
                <a:path w="274320" h="257810">
                  <a:moveTo>
                    <a:pt x="67353" y="138684"/>
                  </a:moveTo>
                  <a:lnTo>
                    <a:pt x="59436" y="138684"/>
                  </a:lnTo>
                  <a:lnTo>
                    <a:pt x="52316" y="136659"/>
                  </a:lnTo>
                  <a:lnTo>
                    <a:pt x="44767" y="132778"/>
                  </a:lnTo>
                  <a:lnTo>
                    <a:pt x="36933" y="126896"/>
                  </a:lnTo>
                  <a:lnTo>
                    <a:pt x="28956" y="118872"/>
                  </a:lnTo>
                  <a:lnTo>
                    <a:pt x="0" y="88392"/>
                  </a:lnTo>
                  <a:lnTo>
                    <a:pt x="96012" y="0"/>
                  </a:lnTo>
                  <a:lnTo>
                    <a:pt x="120396" y="27432"/>
                  </a:lnTo>
                  <a:lnTo>
                    <a:pt x="126331" y="35052"/>
                  </a:lnTo>
                  <a:lnTo>
                    <a:pt x="97536" y="35052"/>
                  </a:lnTo>
                  <a:lnTo>
                    <a:pt x="77724" y="54864"/>
                  </a:lnTo>
                  <a:lnTo>
                    <a:pt x="85344" y="62484"/>
                  </a:lnTo>
                  <a:lnTo>
                    <a:pt x="88392" y="64008"/>
                  </a:lnTo>
                  <a:lnTo>
                    <a:pt x="92964" y="65532"/>
                  </a:lnTo>
                  <a:lnTo>
                    <a:pt x="133752" y="65532"/>
                  </a:lnTo>
                  <a:lnTo>
                    <a:pt x="131974" y="70104"/>
                  </a:lnTo>
                  <a:lnTo>
                    <a:pt x="60960" y="70104"/>
                  </a:lnTo>
                  <a:lnTo>
                    <a:pt x="35052" y="92964"/>
                  </a:lnTo>
                  <a:lnTo>
                    <a:pt x="41148" y="100584"/>
                  </a:lnTo>
                  <a:lnTo>
                    <a:pt x="48887" y="107751"/>
                  </a:lnTo>
                  <a:lnTo>
                    <a:pt x="56197" y="111061"/>
                  </a:lnTo>
                  <a:lnTo>
                    <a:pt x="99098" y="111061"/>
                  </a:lnTo>
                  <a:lnTo>
                    <a:pt x="97536" y="117348"/>
                  </a:lnTo>
                  <a:lnTo>
                    <a:pt x="92964" y="123444"/>
                  </a:lnTo>
                  <a:lnTo>
                    <a:pt x="88392" y="128016"/>
                  </a:lnTo>
                  <a:lnTo>
                    <a:pt x="81510" y="133111"/>
                  </a:lnTo>
                  <a:lnTo>
                    <a:pt x="74713" y="136659"/>
                  </a:lnTo>
                  <a:lnTo>
                    <a:pt x="74931" y="136659"/>
                  </a:lnTo>
                  <a:lnTo>
                    <a:pt x="67353" y="138684"/>
                  </a:lnTo>
                  <a:close/>
                </a:path>
                <a:path w="274320" h="257810">
                  <a:moveTo>
                    <a:pt x="133752" y="65532"/>
                  </a:moveTo>
                  <a:lnTo>
                    <a:pt x="97536" y="65532"/>
                  </a:lnTo>
                  <a:lnTo>
                    <a:pt x="100584" y="64008"/>
                  </a:lnTo>
                  <a:lnTo>
                    <a:pt x="106680" y="57912"/>
                  </a:lnTo>
                  <a:lnTo>
                    <a:pt x="108204" y="54864"/>
                  </a:lnTo>
                  <a:lnTo>
                    <a:pt x="108204" y="47244"/>
                  </a:lnTo>
                  <a:lnTo>
                    <a:pt x="105156" y="44196"/>
                  </a:lnTo>
                  <a:lnTo>
                    <a:pt x="102108" y="39624"/>
                  </a:lnTo>
                  <a:lnTo>
                    <a:pt x="97536" y="35052"/>
                  </a:lnTo>
                  <a:lnTo>
                    <a:pt x="126331" y="35052"/>
                  </a:lnTo>
                  <a:lnTo>
                    <a:pt x="127277" y="36266"/>
                  </a:lnTo>
                  <a:lnTo>
                    <a:pt x="131905" y="44196"/>
                  </a:lnTo>
                  <a:lnTo>
                    <a:pt x="132016" y="44386"/>
                  </a:lnTo>
                  <a:lnTo>
                    <a:pt x="134754" y="51649"/>
                  </a:lnTo>
                  <a:lnTo>
                    <a:pt x="135636" y="57912"/>
                  </a:lnTo>
                  <a:lnTo>
                    <a:pt x="134266" y="64008"/>
                  </a:lnTo>
                  <a:lnTo>
                    <a:pt x="134159" y="64484"/>
                  </a:lnTo>
                  <a:lnTo>
                    <a:pt x="133752" y="65532"/>
                  </a:lnTo>
                  <a:close/>
                </a:path>
                <a:path w="274320" h="257810">
                  <a:moveTo>
                    <a:pt x="99098" y="111061"/>
                  </a:moveTo>
                  <a:lnTo>
                    <a:pt x="56197" y="111061"/>
                  </a:lnTo>
                  <a:lnTo>
                    <a:pt x="63222" y="110656"/>
                  </a:lnTo>
                  <a:lnTo>
                    <a:pt x="70104" y="106680"/>
                  </a:lnTo>
                  <a:lnTo>
                    <a:pt x="74676" y="102108"/>
                  </a:lnTo>
                  <a:lnTo>
                    <a:pt x="76200" y="97536"/>
                  </a:lnTo>
                  <a:lnTo>
                    <a:pt x="76200" y="88392"/>
                  </a:lnTo>
                  <a:lnTo>
                    <a:pt x="73152" y="82296"/>
                  </a:lnTo>
                  <a:lnTo>
                    <a:pt x="60960" y="70104"/>
                  </a:lnTo>
                  <a:lnTo>
                    <a:pt x="131974" y="70104"/>
                  </a:lnTo>
                  <a:lnTo>
                    <a:pt x="131826" y="70485"/>
                  </a:lnTo>
                  <a:lnTo>
                    <a:pt x="128349" y="75914"/>
                  </a:lnTo>
                  <a:lnTo>
                    <a:pt x="120396" y="83820"/>
                  </a:lnTo>
                  <a:lnTo>
                    <a:pt x="115824" y="86868"/>
                  </a:lnTo>
                  <a:lnTo>
                    <a:pt x="111252" y="86868"/>
                  </a:lnTo>
                  <a:lnTo>
                    <a:pt x="108204" y="88392"/>
                  </a:lnTo>
                  <a:lnTo>
                    <a:pt x="96012" y="88392"/>
                  </a:lnTo>
                  <a:lnTo>
                    <a:pt x="100584" y="96012"/>
                  </a:lnTo>
                  <a:lnTo>
                    <a:pt x="100584" y="103632"/>
                  </a:lnTo>
                  <a:lnTo>
                    <a:pt x="99179" y="110656"/>
                  </a:lnTo>
                  <a:lnTo>
                    <a:pt x="99098" y="111061"/>
                  </a:lnTo>
                  <a:close/>
                </a:path>
                <a:path w="274320" h="257810">
                  <a:moveTo>
                    <a:pt x="121920" y="219456"/>
                  </a:moveTo>
                  <a:lnTo>
                    <a:pt x="73152" y="166116"/>
                  </a:lnTo>
                  <a:lnTo>
                    <a:pt x="167640" y="79248"/>
                  </a:lnTo>
                  <a:lnTo>
                    <a:pt x="202474" y="117348"/>
                  </a:lnTo>
                  <a:lnTo>
                    <a:pt x="167640" y="117348"/>
                  </a:lnTo>
                  <a:lnTo>
                    <a:pt x="149352" y="134112"/>
                  </a:lnTo>
                  <a:lnTo>
                    <a:pt x="165146" y="152400"/>
                  </a:lnTo>
                  <a:lnTo>
                    <a:pt x="129540" y="152400"/>
                  </a:lnTo>
                  <a:lnTo>
                    <a:pt x="109728" y="169164"/>
                  </a:lnTo>
                  <a:lnTo>
                    <a:pt x="140208" y="202692"/>
                  </a:lnTo>
                  <a:lnTo>
                    <a:pt x="121920" y="219456"/>
                  </a:lnTo>
                  <a:close/>
                </a:path>
                <a:path w="274320" h="257810">
                  <a:moveTo>
                    <a:pt x="198120" y="149352"/>
                  </a:moveTo>
                  <a:lnTo>
                    <a:pt x="167640" y="117348"/>
                  </a:lnTo>
                  <a:lnTo>
                    <a:pt x="202474" y="117348"/>
                  </a:lnTo>
                  <a:lnTo>
                    <a:pt x="216408" y="132588"/>
                  </a:lnTo>
                  <a:lnTo>
                    <a:pt x="198120" y="149352"/>
                  </a:lnTo>
                  <a:close/>
                </a:path>
                <a:path w="274320" h="257810">
                  <a:moveTo>
                    <a:pt x="156972" y="257556"/>
                  </a:moveTo>
                  <a:lnTo>
                    <a:pt x="138684" y="237743"/>
                  </a:lnTo>
                  <a:lnTo>
                    <a:pt x="233172" y="150876"/>
                  </a:lnTo>
                  <a:lnTo>
                    <a:pt x="262128" y="182880"/>
                  </a:lnTo>
                  <a:lnTo>
                    <a:pt x="264689" y="185928"/>
                  </a:lnTo>
                  <a:lnTo>
                    <a:pt x="234696" y="185928"/>
                  </a:lnTo>
                  <a:lnTo>
                    <a:pt x="210312" y="208788"/>
                  </a:lnTo>
                  <a:lnTo>
                    <a:pt x="220980" y="219456"/>
                  </a:lnTo>
                  <a:lnTo>
                    <a:pt x="224028" y="220980"/>
                  </a:lnTo>
                  <a:lnTo>
                    <a:pt x="228600" y="222504"/>
                  </a:lnTo>
                  <a:lnTo>
                    <a:pt x="271979" y="222504"/>
                  </a:lnTo>
                  <a:lnTo>
                    <a:pt x="271466" y="224028"/>
                  </a:lnTo>
                  <a:lnTo>
                    <a:pt x="193548" y="224028"/>
                  </a:lnTo>
                  <a:lnTo>
                    <a:pt x="156972" y="257556"/>
                  </a:lnTo>
                  <a:close/>
                </a:path>
                <a:path w="274320" h="257810">
                  <a:moveTo>
                    <a:pt x="160020" y="184404"/>
                  </a:moveTo>
                  <a:lnTo>
                    <a:pt x="129540" y="152400"/>
                  </a:lnTo>
                  <a:lnTo>
                    <a:pt x="165146" y="152400"/>
                  </a:lnTo>
                  <a:lnTo>
                    <a:pt x="178308" y="167640"/>
                  </a:lnTo>
                  <a:lnTo>
                    <a:pt x="160020" y="184404"/>
                  </a:lnTo>
                  <a:close/>
                </a:path>
                <a:path w="274320" h="257810">
                  <a:moveTo>
                    <a:pt x="271979" y="222504"/>
                  </a:moveTo>
                  <a:lnTo>
                    <a:pt x="233172" y="222504"/>
                  </a:lnTo>
                  <a:lnTo>
                    <a:pt x="237744" y="220980"/>
                  </a:lnTo>
                  <a:lnTo>
                    <a:pt x="245364" y="213360"/>
                  </a:lnTo>
                  <a:lnTo>
                    <a:pt x="246888" y="210312"/>
                  </a:lnTo>
                  <a:lnTo>
                    <a:pt x="246888" y="205740"/>
                  </a:lnTo>
                  <a:lnTo>
                    <a:pt x="245364" y="199643"/>
                  </a:lnTo>
                  <a:lnTo>
                    <a:pt x="243840" y="195072"/>
                  </a:lnTo>
                  <a:lnTo>
                    <a:pt x="234696" y="185928"/>
                  </a:lnTo>
                  <a:lnTo>
                    <a:pt x="264689" y="185928"/>
                  </a:lnTo>
                  <a:lnTo>
                    <a:pt x="267890" y="189738"/>
                  </a:lnTo>
                  <a:lnTo>
                    <a:pt x="271653" y="196596"/>
                  </a:lnTo>
                  <a:lnTo>
                    <a:pt x="273700" y="203454"/>
                  </a:lnTo>
                  <a:lnTo>
                    <a:pt x="274319" y="210312"/>
                  </a:lnTo>
                  <a:lnTo>
                    <a:pt x="273486" y="218027"/>
                  </a:lnTo>
                  <a:lnTo>
                    <a:pt x="271979" y="222504"/>
                  </a:lnTo>
                  <a:close/>
                </a:path>
                <a:path w="274320" h="257810">
                  <a:moveTo>
                    <a:pt x="236220" y="249936"/>
                  </a:moveTo>
                  <a:lnTo>
                    <a:pt x="228600" y="248412"/>
                  </a:lnTo>
                  <a:lnTo>
                    <a:pt x="213360" y="242316"/>
                  </a:lnTo>
                  <a:lnTo>
                    <a:pt x="204216" y="236219"/>
                  </a:lnTo>
                  <a:lnTo>
                    <a:pt x="193548" y="224028"/>
                  </a:lnTo>
                  <a:lnTo>
                    <a:pt x="271466" y="224028"/>
                  </a:lnTo>
                  <a:lnTo>
                    <a:pt x="236220" y="2499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4303014" y="3559302"/>
            <a:ext cx="1551940" cy="725805"/>
            <a:chOff x="4303014" y="3559302"/>
            <a:chExt cx="1551940" cy="725805"/>
          </a:xfrm>
        </p:grpSpPr>
        <p:sp>
          <p:nvSpPr>
            <p:cNvPr id="23" name="object 23"/>
            <p:cNvSpPr/>
            <p:nvPr/>
          </p:nvSpPr>
          <p:spPr>
            <a:xfrm>
              <a:off x="4309872" y="3566160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225551" y="711708"/>
                  </a:moveTo>
                  <a:lnTo>
                    <a:pt x="0" y="504443"/>
                  </a:lnTo>
                  <a:lnTo>
                    <a:pt x="350519" y="121920"/>
                  </a:lnTo>
                  <a:lnTo>
                    <a:pt x="236219" y="18288"/>
                  </a:lnTo>
                  <a:lnTo>
                    <a:pt x="672083" y="0"/>
                  </a:lnTo>
                  <a:lnTo>
                    <a:pt x="690372" y="434340"/>
                  </a:lnTo>
                  <a:lnTo>
                    <a:pt x="576072" y="330708"/>
                  </a:lnTo>
                  <a:lnTo>
                    <a:pt x="225551" y="711708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309872" y="3566160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0" y="504443"/>
                  </a:moveTo>
                  <a:lnTo>
                    <a:pt x="350519" y="121920"/>
                  </a:lnTo>
                  <a:lnTo>
                    <a:pt x="236219" y="18288"/>
                  </a:lnTo>
                  <a:lnTo>
                    <a:pt x="672083" y="0"/>
                  </a:lnTo>
                  <a:lnTo>
                    <a:pt x="690372" y="434340"/>
                  </a:lnTo>
                  <a:lnTo>
                    <a:pt x="576072" y="330708"/>
                  </a:lnTo>
                  <a:lnTo>
                    <a:pt x="225551" y="711708"/>
                  </a:lnTo>
                  <a:lnTo>
                    <a:pt x="0" y="504443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4509515" y="3794474"/>
              <a:ext cx="251460" cy="283845"/>
            </a:xfrm>
            <a:custGeom>
              <a:avLst/>
              <a:gdLst/>
              <a:ahLst/>
              <a:cxnLst/>
              <a:rect l="l" t="t" r="r" b="b"/>
              <a:pathLst>
                <a:path w="251460" h="283845">
                  <a:moveTo>
                    <a:pt x="233172" y="132873"/>
                  </a:moveTo>
                  <a:lnTo>
                    <a:pt x="137160" y="46005"/>
                  </a:lnTo>
                  <a:lnTo>
                    <a:pt x="167640" y="14001"/>
                  </a:lnTo>
                  <a:lnTo>
                    <a:pt x="173640" y="8000"/>
                  </a:lnTo>
                  <a:lnTo>
                    <a:pt x="180213" y="3714"/>
                  </a:lnTo>
                  <a:lnTo>
                    <a:pt x="187356" y="1142"/>
                  </a:lnTo>
                  <a:lnTo>
                    <a:pt x="195072" y="285"/>
                  </a:lnTo>
                  <a:lnTo>
                    <a:pt x="201930" y="0"/>
                  </a:lnTo>
                  <a:lnTo>
                    <a:pt x="208788" y="1428"/>
                  </a:lnTo>
                  <a:lnTo>
                    <a:pt x="215646" y="4571"/>
                  </a:lnTo>
                  <a:lnTo>
                    <a:pt x="222504" y="9429"/>
                  </a:lnTo>
                  <a:lnTo>
                    <a:pt x="231648" y="21621"/>
                  </a:lnTo>
                  <a:lnTo>
                    <a:pt x="233172" y="27717"/>
                  </a:lnTo>
                  <a:lnTo>
                    <a:pt x="190500" y="27717"/>
                  </a:lnTo>
                  <a:lnTo>
                    <a:pt x="185928" y="29241"/>
                  </a:lnTo>
                  <a:lnTo>
                    <a:pt x="181356" y="32289"/>
                  </a:lnTo>
                  <a:lnTo>
                    <a:pt x="176783" y="36861"/>
                  </a:lnTo>
                  <a:lnTo>
                    <a:pt x="173736" y="41433"/>
                  </a:lnTo>
                  <a:lnTo>
                    <a:pt x="198119" y="64293"/>
                  </a:lnTo>
                  <a:lnTo>
                    <a:pt x="228600" y="64293"/>
                  </a:lnTo>
                  <a:lnTo>
                    <a:pt x="225552" y="67341"/>
                  </a:lnTo>
                  <a:lnTo>
                    <a:pt x="214883" y="79533"/>
                  </a:lnTo>
                  <a:lnTo>
                    <a:pt x="251460" y="113061"/>
                  </a:lnTo>
                  <a:lnTo>
                    <a:pt x="233172" y="132873"/>
                  </a:lnTo>
                  <a:close/>
                </a:path>
                <a:path w="251460" h="283845">
                  <a:moveTo>
                    <a:pt x="228600" y="64293"/>
                  </a:moveTo>
                  <a:lnTo>
                    <a:pt x="198119" y="64293"/>
                  </a:lnTo>
                  <a:lnTo>
                    <a:pt x="204216" y="56673"/>
                  </a:lnTo>
                  <a:lnTo>
                    <a:pt x="207264" y="53625"/>
                  </a:lnTo>
                  <a:lnTo>
                    <a:pt x="208788" y="49053"/>
                  </a:lnTo>
                  <a:lnTo>
                    <a:pt x="208788" y="39909"/>
                  </a:lnTo>
                  <a:lnTo>
                    <a:pt x="207264" y="35337"/>
                  </a:lnTo>
                  <a:lnTo>
                    <a:pt x="204216" y="32289"/>
                  </a:lnTo>
                  <a:lnTo>
                    <a:pt x="199643" y="29241"/>
                  </a:lnTo>
                  <a:lnTo>
                    <a:pt x="195072" y="27717"/>
                  </a:lnTo>
                  <a:lnTo>
                    <a:pt x="233172" y="27717"/>
                  </a:lnTo>
                  <a:lnTo>
                    <a:pt x="236219" y="35337"/>
                  </a:lnTo>
                  <a:lnTo>
                    <a:pt x="236219" y="42957"/>
                  </a:lnTo>
                  <a:lnTo>
                    <a:pt x="234695" y="50577"/>
                  </a:lnTo>
                  <a:lnTo>
                    <a:pt x="231648" y="58197"/>
                  </a:lnTo>
                  <a:lnTo>
                    <a:pt x="228600" y="64293"/>
                  </a:lnTo>
                  <a:close/>
                </a:path>
                <a:path w="251460" h="283845">
                  <a:moveTo>
                    <a:pt x="167640" y="204501"/>
                  </a:moveTo>
                  <a:lnTo>
                    <a:pt x="73152" y="117633"/>
                  </a:lnTo>
                  <a:lnTo>
                    <a:pt x="121920" y="64293"/>
                  </a:lnTo>
                  <a:lnTo>
                    <a:pt x="140208" y="81057"/>
                  </a:lnTo>
                  <a:lnTo>
                    <a:pt x="109728" y="114585"/>
                  </a:lnTo>
                  <a:lnTo>
                    <a:pt x="129540" y="131349"/>
                  </a:lnTo>
                  <a:lnTo>
                    <a:pt x="163793" y="131349"/>
                  </a:lnTo>
                  <a:lnTo>
                    <a:pt x="147828" y="148113"/>
                  </a:lnTo>
                  <a:lnTo>
                    <a:pt x="167640" y="166401"/>
                  </a:lnTo>
                  <a:lnTo>
                    <a:pt x="202474" y="166401"/>
                  </a:lnTo>
                  <a:lnTo>
                    <a:pt x="167640" y="204501"/>
                  </a:lnTo>
                  <a:close/>
                </a:path>
                <a:path w="251460" h="283845">
                  <a:moveTo>
                    <a:pt x="163793" y="131349"/>
                  </a:moveTo>
                  <a:lnTo>
                    <a:pt x="129540" y="131349"/>
                  </a:lnTo>
                  <a:lnTo>
                    <a:pt x="160019" y="99345"/>
                  </a:lnTo>
                  <a:lnTo>
                    <a:pt x="178307" y="116109"/>
                  </a:lnTo>
                  <a:lnTo>
                    <a:pt x="163793" y="131349"/>
                  </a:lnTo>
                  <a:close/>
                </a:path>
                <a:path w="251460" h="283845">
                  <a:moveTo>
                    <a:pt x="202474" y="166401"/>
                  </a:moveTo>
                  <a:lnTo>
                    <a:pt x="167640" y="166401"/>
                  </a:lnTo>
                  <a:lnTo>
                    <a:pt x="198119" y="134397"/>
                  </a:lnTo>
                  <a:lnTo>
                    <a:pt x="216407" y="151161"/>
                  </a:lnTo>
                  <a:lnTo>
                    <a:pt x="202474" y="166401"/>
                  </a:lnTo>
                  <a:close/>
                </a:path>
                <a:path w="251460" h="283845">
                  <a:moveTo>
                    <a:pt x="94488" y="283749"/>
                  </a:moveTo>
                  <a:lnTo>
                    <a:pt x="0" y="196881"/>
                  </a:lnTo>
                  <a:lnTo>
                    <a:pt x="25908" y="167925"/>
                  </a:lnTo>
                  <a:lnTo>
                    <a:pt x="33647" y="160805"/>
                  </a:lnTo>
                  <a:lnTo>
                    <a:pt x="40957" y="155543"/>
                  </a:lnTo>
                  <a:lnTo>
                    <a:pt x="47982" y="152280"/>
                  </a:lnTo>
                  <a:lnTo>
                    <a:pt x="54864" y="151161"/>
                  </a:lnTo>
                  <a:lnTo>
                    <a:pt x="62484" y="151161"/>
                  </a:lnTo>
                  <a:lnTo>
                    <a:pt x="70104" y="154209"/>
                  </a:lnTo>
                  <a:lnTo>
                    <a:pt x="77724" y="160305"/>
                  </a:lnTo>
                  <a:lnTo>
                    <a:pt x="80772" y="164877"/>
                  </a:lnTo>
                  <a:lnTo>
                    <a:pt x="83820" y="167925"/>
                  </a:lnTo>
                  <a:lnTo>
                    <a:pt x="86868" y="177069"/>
                  </a:lnTo>
                  <a:lnTo>
                    <a:pt x="86868" y="178593"/>
                  </a:lnTo>
                  <a:lnTo>
                    <a:pt x="53340" y="178593"/>
                  </a:lnTo>
                  <a:lnTo>
                    <a:pt x="50292" y="180117"/>
                  </a:lnTo>
                  <a:lnTo>
                    <a:pt x="45720" y="180117"/>
                  </a:lnTo>
                  <a:lnTo>
                    <a:pt x="42672" y="181641"/>
                  </a:lnTo>
                  <a:lnTo>
                    <a:pt x="39624" y="186213"/>
                  </a:lnTo>
                  <a:lnTo>
                    <a:pt x="35052" y="190785"/>
                  </a:lnTo>
                  <a:lnTo>
                    <a:pt x="54864" y="209073"/>
                  </a:lnTo>
                  <a:lnTo>
                    <a:pt x="86106" y="209073"/>
                  </a:lnTo>
                  <a:lnTo>
                    <a:pt x="83820" y="210597"/>
                  </a:lnTo>
                  <a:lnTo>
                    <a:pt x="79248" y="216693"/>
                  </a:lnTo>
                  <a:lnTo>
                    <a:pt x="71628" y="224313"/>
                  </a:lnTo>
                  <a:lnTo>
                    <a:pt x="97536" y="248697"/>
                  </a:lnTo>
                  <a:lnTo>
                    <a:pt x="126074" y="248697"/>
                  </a:lnTo>
                  <a:lnTo>
                    <a:pt x="123444" y="251745"/>
                  </a:lnTo>
                  <a:lnTo>
                    <a:pt x="94488" y="283749"/>
                  </a:lnTo>
                  <a:close/>
                </a:path>
                <a:path w="251460" h="283845">
                  <a:moveTo>
                    <a:pt x="86106" y="209073"/>
                  </a:moveTo>
                  <a:lnTo>
                    <a:pt x="54864" y="209073"/>
                  </a:lnTo>
                  <a:lnTo>
                    <a:pt x="62484" y="201453"/>
                  </a:lnTo>
                  <a:lnTo>
                    <a:pt x="64008" y="196881"/>
                  </a:lnTo>
                  <a:lnTo>
                    <a:pt x="64008" y="189261"/>
                  </a:lnTo>
                  <a:lnTo>
                    <a:pt x="62484" y="184689"/>
                  </a:lnTo>
                  <a:lnTo>
                    <a:pt x="59436" y="181641"/>
                  </a:lnTo>
                  <a:lnTo>
                    <a:pt x="53340" y="178593"/>
                  </a:lnTo>
                  <a:lnTo>
                    <a:pt x="86868" y="178593"/>
                  </a:lnTo>
                  <a:lnTo>
                    <a:pt x="86868" y="187737"/>
                  </a:lnTo>
                  <a:lnTo>
                    <a:pt x="123444" y="187737"/>
                  </a:lnTo>
                  <a:lnTo>
                    <a:pt x="128016" y="192309"/>
                  </a:lnTo>
                  <a:lnTo>
                    <a:pt x="133778" y="198310"/>
                  </a:lnTo>
                  <a:lnTo>
                    <a:pt x="137541" y="204882"/>
                  </a:lnTo>
                  <a:lnTo>
                    <a:pt x="138305" y="207549"/>
                  </a:lnTo>
                  <a:lnTo>
                    <a:pt x="88392" y="207549"/>
                  </a:lnTo>
                  <a:lnTo>
                    <a:pt x="86106" y="209073"/>
                  </a:lnTo>
                  <a:close/>
                </a:path>
                <a:path w="251460" h="283845">
                  <a:moveTo>
                    <a:pt x="123444" y="187737"/>
                  </a:moveTo>
                  <a:lnTo>
                    <a:pt x="86868" y="187737"/>
                  </a:lnTo>
                  <a:lnTo>
                    <a:pt x="96012" y="183165"/>
                  </a:lnTo>
                  <a:lnTo>
                    <a:pt x="103632" y="181641"/>
                  </a:lnTo>
                  <a:lnTo>
                    <a:pt x="109728" y="183165"/>
                  </a:lnTo>
                  <a:lnTo>
                    <a:pt x="117348" y="184689"/>
                  </a:lnTo>
                  <a:lnTo>
                    <a:pt x="123444" y="187737"/>
                  </a:lnTo>
                  <a:close/>
                </a:path>
                <a:path w="251460" h="283845">
                  <a:moveTo>
                    <a:pt x="126074" y="248697"/>
                  </a:moveTo>
                  <a:lnTo>
                    <a:pt x="97536" y="248697"/>
                  </a:lnTo>
                  <a:lnTo>
                    <a:pt x="105156" y="241077"/>
                  </a:lnTo>
                  <a:lnTo>
                    <a:pt x="110561" y="233362"/>
                  </a:lnTo>
                  <a:lnTo>
                    <a:pt x="112966" y="226218"/>
                  </a:lnTo>
                  <a:lnTo>
                    <a:pt x="112228" y="219646"/>
                  </a:lnTo>
                  <a:lnTo>
                    <a:pt x="108204" y="213645"/>
                  </a:lnTo>
                  <a:lnTo>
                    <a:pt x="103632" y="209073"/>
                  </a:lnTo>
                  <a:lnTo>
                    <a:pt x="99060" y="207549"/>
                  </a:lnTo>
                  <a:lnTo>
                    <a:pt x="138305" y="207549"/>
                  </a:lnTo>
                  <a:lnTo>
                    <a:pt x="139588" y="212026"/>
                  </a:lnTo>
                  <a:lnTo>
                    <a:pt x="140200" y="219646"/>
                  </a:lnTo>
                  <a:lnTo>
                    <a:pt x="138445" y="227742"/>
                  </a:lnTo>
                  <a:lnTo>
                    <a:pt x="135255" y="235743"/>
                  </a:lnTo>
                  <a:lnTo>
                    <a:pt x="130349" y="243744"/>
                  </a:lnTo>
                  <a:lnTo>
                    <a:pt x="126074" y="2486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57216" y="3566160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463296" y="711708"/>
                  </a:moveTo>
                  <a:lnTo>
                    <a:pt x="112776" y="330708"/>
                  </a:lnTo>
                  <a:lnTo>
                    <a:pt x="0" y="434340"/>
                  </a:lnTo>
                  <a:lnTo>
                    <a:pt x="18287" y="0"/>
                  </a:lnTo>
                  <a:lnTo>
                    <a:pt x="454151" y="18288"/>
                  </a:lnTo>
                  <a:lnTo>
                    <a:pt x="339851" y="121920"/>
                  </a:lnTo>
                  <a:lnTo>
                    <a:pt x="690371" y="504443"/>
                  </a:lnTo>
                  <a:lnTo>
                    <a:pt x="463296" y="711708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157216" y="3566160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690371" y="504443"/>
                  </a:moveTo>
                  <a:lnTo>
                    <a:pt x="339851" y="121920"/>
                  </a:lnTo>
                  <a:lnTo>
                    <a:pt x="454151" y="18288"/>
                  </a:lnTo>
                  <a:lnTo>
                    <a:pt x="18287" y="0"/>
                  </a:lnTo>
                  <a:lnTo>
                    <a:pt x="0" y="434340"/>
                  </a:lnTo>
                  <a:lnTo>
                    <a:pt x="112776" y="330708"/>
                  </a:lnTo>
                  <a:lnTo>
                    <a:pt x="463296" y="711708"/>
                  </a:lnTo>
                  <a:lnTo>
                    <a:pt x="690371" y="504443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5359907" y="3781044"/>
              <a:ext cx="274320" cy="257810"/>
            </a:xfrm>
            <a:custGeom>
              <a:avLst/>
              <a:gdLst/>
              <a:ahLst/>
              <a:cxnLst/>
              <a:rect l="l" t="t" r="r" b="b"/>
              <a:pathLst>
                <a:path w="274320" h="257810">
                  <a:moveTo>
                    <a:pt x="68208" y="138684"/>
                  </a:moveTo>
                  <a:lnTo>
                    <a:pt x="60960" y="138684"/>
                  </a:lnTo>
                  <a:lnTo>
                    <a:pt x="52982" y="136445"/>
                  </a:lnTo>
                  <a:lnTo>
                    <a:pt x="45148" y="132207"/>
                  </a:lnTo>
                  <a:lnTo>
                    <a:pt x="37599" y="126253"/>
                  </a:lnTo>
                  <a:lnTo>
                    <a:pt x="30480" y="118872"/>
                  </a:lnTo>
                  <a:lnTo>
                    <a:pt x="0" y="88392"/>
                  </a:lnTo>
                  <a:lnTo>
                    <a:pt x="96012" y="0"/>
                  </a:lnTo>
                  <a:lnTo>
                    <a:pt x="120396" y="27432"/>
                  </a:lnTo>
                  <a:lnTo>
                    <a:pt x="126516" y="35052"/>
                  </a:lnTo>
                  <a:lnTo>
                    <a:pt x="99060" y="35052"/>
                  </a:lnTo>
                  <a:lnTo>
                    <a:pt x="77724" y="54864"/>
                  </a:lnTo>
                  <a:lnTo>
                    <a:pt x="85344" y="62484"/>
                  </a:lnTo>
                  <a:lnTo>
                    <a:pt x="88392" y="64008"/>
                  </a:lnTo>
                  <a:lnTo>
                    <a:pt x="92964" y="65532"/>
                  </a:lnTo>
                  <a:lnTo>
                    <a:pt x="134366" y="65532"/>
                  </a:lnTo>
                  <a:lnTo>
                    <a:pt x="134112" y="67056"/>
                  </a:lnTo>
                  <a:lnTo>
                    <a:pt x="132892" y="70104"/>
                  </a:lnTo>
                  <a:lnTo>
                    <a:pt x="60960" y="70104"/>
                  </a:lnTo>
                  <a:lnTo>
                    <a:pt x="35052" y="92964"/>
                  </a:lnTo>
                  <a:lnTo>
                    <a:pt x="42672" y="100584"/>
                  </a:lnTo>
                  <a:lnTo>
                    <a:pt x="49530" y="107751"/>
                  </a:lnTo>
                  <a:lnTo>
                    <a:pt x="56388" y="111061"/>
                  </a:lnTo>
                  <a:lnTo>
                    <a:pt x="99098" y="111061"/>
                  </a:lnTo>
                  <a:lnTo>
                    <a:pt x="97536" y="117348"/>
                  </a:lnTo>
                  <a:lnTo>
                    <a:pt x="94488" y="123444"/>
                  </a:lnTo>
                  <a:lnTo>
                    <a:pt x="88392" y="128016"/>
                  </a:lnTo>
                  <a:lnTo>
                    <a:pt x="82176" y="133111"/>
                  </a:lnTo>
                  <a:lnTo>
                    <a:pt x="75247" y="136779"/>
                  </a:lnTo>
                  <a:lnTo>
                    <a:pt x="68208" y="138684"/>
                  </a:lnTo>
                  <a:close/>
                </a:path>
                <a:path w="274320" h="257810">
                  <a:moveTo>
                    <a:pt x="134366" y="65532"/>
                  </a:moveTo>
                  <a:lnTo>
                    <a:pt x="97536" y="65532"/>
                  </a:lnTo>
                  <a:lnTo>
                    <a:pt x="102108" y="64008"/>
                  </a:lnTo>
                  <a:lnTo>
                    <a:pt x="105156" y="60960"/>
                  </a:lnTo>
                  <a:lnTo>
                    <a:pt x="108204" y="54864"/>
                  </a:lnTo>
                  <a:lnTo>
                    <a:pt x="108204" y="47244"/>
                  </a:lnTo>
                  <a:lnTo>
                    <a:pt x="106775" y="44386"/>
                  </a:lnTo>
                  <a:lnTo>
                    <a:pt x="106680" y="44196"/>
                  </a:lnTo>
                  <a:lnTo>
                    <a:pt x="103632" y="39624"/>
                  </a:lnTo>
                  <a:lnTo>
                    <a:pt x="99060" y="35052"/>
                  </a:lnTo>
                  <a:lnTo>
                    <a:pt x="126516" y="35052"/>
                  </a:lnTo>
                  <a:lnTo>
                    <a:pt x="135520" y="54864"/>
                  </a:lnTo>
                  <a:lnTo>
                    <a:pt x="135636" y="57912"/>
                  </a:lnTo>
                  <a:lnTo>
                    <a:pt x="134366" y="65532"/>
                  </a:lnTo>
                  <a:close/>
                </a:path>
                <a:path w="274320" h="257810">
                  <a:moveTo>
                    <a:pt x="99098" y="111061"/>
                  </a:moveTo>
                  <a:lnTo>
                    <a:pt x="56388" y="111061"/>
                  </a:lnTo>
                  <a:lnTo>
                    <a:pt x="63246" y="110656"/>
                  </a:lnTo>
                  <a:lnTo>
                    <a:pt x="70104" y="106680"/>
                  </a:lnTo>
                  <a:lnTo>
                    <a:pt x="74676" y="102108"/>
                  </a:lnTo>
                  <a:lnTo>
                    <a:pt x="76200" y="97536"/>
                  </a:lnTo>
                  <a:lnTo>
                    <a:pt x="76200" y="88392"/>
                  </a:lnTo>
                  <a:lnTo>
                    <a:pt x="73152" y="82296"/>
                  </a:lnTo>
                  <a:lnTo>
                    <a:pt x="60960" y="70104"/>
                  </a:lnTo>
                  <a:lnTo>
                    <a:pt x="132892" y="70104"/>
                  </a:lnTo>
                  <a:lnTo>
                    <a:pt x="131064" y="74676"/>
                  </a:lnTo>
                  <a:lnTo>
                    <a:pt x="124968" y="80772"/>
                  </a:lnTo>
                  <a:lnTo>
                    <a:pt x="115824" y="86868"/>
                  </a:lnTo>
                  <a:lnTo>
                    <a:pt x="111252" y="86868"/>
                  </a:lnTo>
                  <a:lnTo>
                    <a:pt x="108204" y="88392"/>
                  </a:lnTo>
                  <a:lnTo>
                    <a:pt x="96012" y="88392"/>
                  </a:lnTo>
                  <a:lnTo>
                    <a:pt x="100584" y="96012"/>
                  </a:lnTo>
                  <a:lnTo>
                    <a:pt x="100584" y="103632"/>
                  </a:lnTo>
                  <a:lnTo>
                    <a:pt x="99179" y="110656"/>
                  </a:lnTo>
                  <a:lnTo>
                    <a:pt x="99098" y="111061"/>
                  </a:lnTo>
                  <a:close/>
                </a:path>
                <a:path w="274320" h="257810">
                  <a:moveTo>
                    <a:pt x="121920" y="219456"/>
                  </a:moveTo>
                  <a:lnTo>
                    <a:pt x="73152" y="166116"/>
                  </a:lnTo>
                  <a:lnTo>
                    <a:pt x="167640" y="79248"/>
                  </a:lnTo>
                  <a:lnTo>
                    <a:pt x="202474" y="117348"/>
                  </a:lnTo>
                  <a:lnTo>
                    <a:pt x="167640" y="117348"/>
                  </a:lnTo>
                  <a:lnTo>
                    <a:pt x="149352" y="134112"/>
                  </a:lnTo>
                  <a:lnTo>
                    <a:pt x="165977" y="152400"/>
                  </a:lnTo>
                  <a:lnTo>
                    <a:pt x="131064" y="152400"/>
                  </a:lnTo>
                  <a:lnTo>
                    <a:pt x="111252" y="169164"/>
                  </a:lnTo>
                  <a:lnTo>
                    <a:pt x="141732" y="202692"/>
                  </a:lnTo>
                  <a:lnTo>
                    <a:pt x="121920" y="219456"/>
                  </a:lnTo>
                  <a:close/>
                </a:path>
                <a:path w="274320" h="257810">
                  <a:moveTo>
                    <a:pt x="198120" y="149352"/>
                  </a:moveTo>
                  <a:lnTo>
                    <a:pt x="167640" y="117348"/>
                  </a:lnTo>
                  <a:lnTo>
                    <a:pt x="202474" y="117348"/>
                  </a:lnTo>
                  <a:lnTo>
                    <a:pt x="216408" y="132588"/>
                  </a:lnTo>
                  <a:lnTo>
                    <a:pt x="198120" y="149352"/>
                  </a:lnTo>
                  <a:close/>
                </a:path>
                <a:path w="274320" h="257810">
                  <a:moveTo>
                    <a:pt x="156972" y="257556"/>
                  </a:moveTo>
                  <a:lnTo>
                    <a:pt x="138684" y="237743"/>
                  </a:lnTo>
                  <a:lnTo>
                    <a:pt x="233172" y="150876"/>
                  </a:lnTo>
                  <a:lnTo>
                    <a:pt x="263652" y="182880"/>
                  </a:lnTo>
                  <a:lnTo>
                    <a:pt x="265821" y="185928"/>
                  </a:lnTo>
                  <a:lnTo>
                    <a:pt x="234696" y="185928"/>
                  </a:lnTo>
                  <a:lnTo>
                    <a:pt x="210312" y="208788"/>
                  </a:lnTo>
                  <a:lnTo>
                    <a:pt x="220980" y="219456"/>
                  </a:lnTo>
                  <a:lnTo>
                    <a:pt x="224028" y="220980"/>
                  </a:lnTo>
                  <a:lnTo>
                    <a:pt x="230124" y="220980"/>
                  </a:lnTo>
                  <a:lnTo>
                    <a:pt x="234696" y="222504"/>
                  </a:lnTo>
                  <a:lnTo>
                    <a:pt x="271979" y="222504"/>
                  </a:lnTo>
                  <a:lnTo>
                    <a:pt x="271466" y="224028"/>
                  </a:lnTo>
                  <a:lnTo>
                    <a:pt x="193548" y="224028"/>
                  </a:lnTo>
                  <a:lnTo>
                    <a:pt x="156972" y="257556"/>
                  </a:lnTo>
                  <a:close/>
                </a:path>
                <a:path w="274320" h="257810">
                  <a:moveTo>
                    <a:pt x="160020" y="184404"/>
                  </a:moveTo>
                  <a:lnTo>
                    <a:pt x="131064" y="152400"/>
                  </a:lnTo>
                  <a:lnTo>
                    <a:pt x="165977" y="152400"/>
                  </a:lnTo>
                  <a:lnTo>
                    <a:pt x="179832" y="167640"/>
                  </a:lnTo>
                  <a:lnTo>
                    <a:pt x="160020" y="184404"/>
                  </a:lnTo>
                  <a:close/>
                </a:path>
                <a:path w="274320" h="257810">
                  <a:moveTo>
                    <a:pt x="271979" y="222504"/>
                  </a:moveTo>
                  <a:lnTo>
                    <a:pt x="234696" y="222504"/>
                  </a:lnTo>
                  <a:lnTo>
                    <a:pt x="237744" y="220980"/>
                  </a:lnTo>
                  <a:lnTo>
                    <a:pt x="245364" y="213360"/>
                  </a:lnTo>
                  <a:lnTo>
                    <a:pt x="246888" y="210312"/>
                  </a:lnTo>
                  <a:lnTo>
                    <a:pt x="246888" y="199643"/>
                  </a:lnTo>
                  <a:lnTo>
                    <a:pt x="243840" y="195072"/>
                  </a:lnTo>
                  <a:lnTo>
                    <a:pt x="234696" y="185928"/>
                  </a:lnTo>
                  <a:lnTo>
                    <a:pt x="265821" y="185928"/>
                  </a:lnTo>
                  <a:lnTo>
                    <a:pt x="268533" y="189738"/>
                  </a:lnTo>
                  <a:lnTo>
                    <a:pt x="271843" y="196596"/>
                  </a:lnTo>
                  <a:lnTo>
                    <a:pt x="273724" y="203454"/>
                  </a:lnTo>
                  <a:lnTo>
                    <a:pt x="274319" y="210312"/>
                  </a:lnTo>
                  <a:lnTo>
                    <a:pt x="273486" y="218027"/>
                  </a:lnTo>
                  <a:lnTo>
                    <a:pt x="271979" y="222504"/>
                  </a:lnTo>
                  <a:close/>
                </a:path>
                <a:path w="274320" h="257810">
                  <a:moveTo>
                    <a:pt x="236220" y="249936"/>
                  </a:moveTo>
                  <a:lnTo>
                    <a:pt x="228600" y="248412"/>
                  </a:lnTo>
                  <a:lnTo>
                    <a:pt x="213360" y="242316"/>
                  </a:lnTo>
                  <a:lnTo>
                    <a:pt x="204216" y="236219"/>
                  </a:lnTo>
                  <a:lnTo>
                    <a:pt x="193548" y="224028"/>
                  </a:lnTo>
                  <a:lnTo>
                    <a:pt x="271466" y="224028"/>
                  </a:lnTo>
                  <a:lnTo>
                    <a:pt x="236220" y="2499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005266" y="4765030"/>
            <a:ext cx="559435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-20" dirty="0">
                <a:latin typeface="Arial MT"/>
                <a:cs typeface="Arial MT"/>
              </a:rPr>
              <a:t>More </a:t>
            </a:r>
            <a:r>
              <a:rPr sz="1550" spc="-55" dirty="0">
                <a:latin typeface="Arial MT"/>
                <a:cs typeface="Arial MT"/>
              </a:rPr>
              <a:t>details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94897" y="4740670"/>
            <a:ext cx="559435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-20" dirty="0">
                <a:latin typeface="Arial MT"/>
                <a:cs typeface="Arial MT"/>
              </a:rPr>
              <a:t>More </a:t>
            </a:r>
            <a:r>
              <a:rPr sz="1550" spc="-55" dirty="0">
                <a:latin typeface="Arial MT"/>
                <a:cs typeface="Arial MT"/>
              </a:rPr>
              <a:t>details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1B96E5B7-F791-42A1-8B47-7D823C7D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123825">
              <a:lnSpc>
                <a:spcPct val="100000"/>
              </a:lnSpc>
              <a:spcBef>
                <a:spcPts val="105"/>
              </a:spcBef>
            </a:pPr>
            <a:r>
              <a:rPr sz="3150" spc="-75" dirty="0"/>
              <a:t>INFORMATION</a:t>
            </a:r>
            <a:r>
              <a:rPr sz="3150" spc="-60" dirty="0"/>
              <a:t> </a:t>
            </a:r>
            <a:r>
              <a:rPr sz="3150" spc="-155" dirty="0"/>
              <a:t>REQUIREMENT</a:t>
            </a:r>
            <a:endParaRPr sz="3150"/>
          </a:p>
        </p:txBody>
      </p:sp>
      <p:grpSp>
        <p:nvGrpSpPr>
          <p:cNvPr id="3" name="object 3"/>
          <p:cNvGrpSpPr/>
          <p:nvPr/>
        </p:nvGrpSpPr>
        <p:grpSpPr>
          <a:xfrm>
            <a:off x="3654552" y="2781300"/>
            <a:ext cx="2776855" cy="1887220"/>
            <a:chOff x="3654552" y="2781300"/>
            <a:chExt cx="2776855" cy="18872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20512" y="3857243"/>
              <a:ext cx="810767" cy="81076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648200" y="2781300"/>
              <a:ext cx="813816" cy="81381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54552" y="3857243"/>
              <a:ext cx="810767" cy="810767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4269773" y="2538435"/>
            <a:ext cx="137731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50" dirty="0">
                <a:solidFill>
                  <a:srgbClr val="FF0000"/>
                </a:solidFill>
                <a:latin typeface="Arial MT"/>
                <a:cs typeface="Arial MT"/>
              </a:rPr>
              <a:t>Appointing</a:t>
            </a:r>
            <a:r>
              <a:rPr sz="1550" spc="-35" dirty="0">
                <a:solidFill>
                  <a:srgbClr val="FF0000"/>
                </a:solidFill>
                <a:latin typeface="Arial MT"/>
                <a:cs typeface="Arial MT"/>
              </a:rPr>
              <a:t> Party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858554" y="3897888"/>
            <a:ext cx="868680" cy="7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1270" algn="ctr">
              <a:lnSpc>
                <a:spcPct val="101899"/>
              </a:lnSpc>
              <a:spcBef>
                <a:spcPts val="95"/>
              </a:spcBef>
            </a:pPr>
            <a:r>
              <a:rPr sz="1550" spc="-20" dirty="0">
                <a:solidFill>
                  <a:srgbClr val="FF0000"/>
                </a:solidFill>
                <a:latin typeface="Arial MT"/>
                <a:cs typeface="Arial MT"/>
              </a:rPr>
              <a:t>Lead </a:t>
            </a:r>
            <a:r>
              <a:rPr sz="1550" spc="-50" dirty="0">
                <a:solidFill>
                  <a:srgbClr val="FF0000"/>
                </a:solidFill>
                <a:latin typeface="Arial MT"/>
                <a:cs typeface="Arial MT"/>
              </a:rPr>
              <a:t>Appointed </a:t>
            </a:r>
            <a:r>
              <a:rPr sz="1550" spc="-10" dirty="0">
                <a:solidFill>
                  <a:srgbClr val="FF0000"/>
                </a:solidFill>
                <a:latin typeface="Arial MT"/>
                <a:cs typeface="Arial MT"/>
              </a:rPr>
              <a:t>Party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405371" y="5329428"/>
            <a:ext cx="810767" cy="813816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7206446" y="5524025"/>
            <a:ext cx="86868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9710" marR="5080" indent="-207645">
              <a:lnSpc>
                <a:spcPct val="101899"/>
              </a:lnSpc>
              <a:spcBef>
                <a:spcPts val="95"/>
              </a:spcBef>
            </a:pPr>
            <a:r>
              <a:rPr sz="1550" spc="-50" dirty="0">
                <a:solidFill>
                  <a:srgbClr val="FF0000"/>
                </a:solidFill>
                <a:latin typeface="Arial MT"/>
                <a:cs typeface="Arial MT"/>
              </a:rPr>
              <a:t>Appointed </a:t>
            </a:r>
            <a:r>
              <a:rPr sz="1550" spc="-10" dirty="0">
                <a:solidFill>
                  <a:srgbClr val="FF0000"/>
                </a:solidFill>
                <a:latin typeface="Arial MT"/>
                <a:cs typeface="Arial MT"/>
              </a:rPr>
              <a:t>Party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11" name="object 11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97552" y="5344667"/>
            <a:ext cx="810767" cy="810767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3989337" y="5537679"/>
            <a:ext cx="86868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9710" marR="5080" indent="-207645">
              <a:lnSpc>
                <a:spcPct val="102000"/>
              </a:lnSpc>
              <a:spcBef>
                <a:spcPts val="95"/>
              </a:spcBef>
            </a:pPr>
            <a:r>
              <a:rPr sz="1550" spc="-50" dirty="0">
                <a:solidFill>
                  <a:srgbClr val="FF0000"/>
                </a:solidFill>
                <a:latin typeface="Arial MT"/>
                <a:cs typeface="Arial MT"/>
              </a:rPr>
              <a:t>Appointed </a:t>
            </a:r>
            <a:r>
              <a:rPr sz="1550" spc="-10" dirty="0">
                <a:solidFill>
                  <a:srgbClr val="FF0000"/>
                </a:solidFill>
                <a:latin typeface="Arial MT"/>
                <a:cs typeface="Arial MT"/>
              </a:rPr>
              <a:t>Party</a:t>
            </a:r>
            <a:endParaRPr sz="1550">
              <a:latin typeface="Arial MT"/>
              <a:cs typeface="Arial MT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229605" y="4757166"/>
            <a:ext cx="706120" cy="725805"/>
            <a:chOff x="5229605" y="4757166"/>
            <a:chExt cx="706120" cy="725805"/>
          </a:xfrm>
        </p:grpSpPr>
        <p:sp>
          <p:nvSpPr>
            <p:cNvPr id="14" name="object 14"/>
            <p:cNvSpPr/>
            <p:nvPr/>
          </p:nvSpPr>
          <p:spPr>
            <a:xfrm>
              <a:off x="5236463" y="4764024"/>
              <a:ext cx="692150" cy="711835"/>
            </a:xfrm>
            <a:custGeom>
              <a:avLst/>
              <a:gdLst/>
              <a:ahLst/>
              <a:cxnLst/>
              <a:rect l="l" t="t" r="r" b="b"/>
              <a:pathLst>
                <a:path w="692150" h="711835">
                  <a:moveTo>
                    <a:pt x="227075" y="711708"/>
                  </a:moveTo>
                  <a:lnTo>
                    <a:pt x="0" y="504443"/>
                  </a:lnTo>
                  <a:lnTo>
                    <a:pt x="350519" y="121920"/>
                  </a:lnTo>
                  <a:lnTo>
                    <a:pt x="237743" y="18287"/>
                  </a:lnTo>
                  <a:lnTo>
                    <a:pt x="673607" y="0"/>
                  </a:lnTo>
                  <a:lnTo>
                    <a:pt x="691896" y="434340"/>
                  </a:lnTo>
                  <a:lnTo>
                    <a:pt x="577596" y="330708"/>
                  </a:lnTo>
                  <a:lnTo>
                    <a:pt x="227075" y="711708"/>
                  </a:lnTo>
                  <a:close/>
                </a:path>
              </a:pathLst>
            </a:custGeom>
            <a:solidFill>
              <a:srgbClr val="89C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5236463" y="4764024"/>
              <a:ext cx="692150" cy="711835"/>
            </a:xfrm>
            <a:custGeom>
              <a:avLst/>
              <a:gdLst/>
              <a:ahLst/>
              <a:cxnLst/>
              <a:rect l="l" t="t" r="r" b="b"/>
              <a:pathLst>
                <a:path w="692150" h="711835">
                  <a:moveTo>
                    <a:pt x="0" y="504443"/>
                  </a:moveTo>
                  <a:lnTo>
                    <a:pt x="350519" y="121920"/>
                  </a:lnTo>
                  <a:lnTo>
                    <a:pt x="237743" y="18287"/>
                  </a:lnTo>
                  <a:lnTo>
                    <a:pt x="673607" y="0"/>
                  </a:lnTo>
                  <a:lnTo>
                    <a:pt x="691896" y="434340"/>
                  </a:lnTo>
                  <a:lnTo>
                    <a:pt x="577596" y="330708"/>
                  </a:lnTo>
                  <a:lnTo>
                    <a:pt x="227075" y="711708"/>
                  </a:lnTo>
                  <a:lnTo>
                    <a:pt x="0" y="504443"/>
                  </a:lnTo>
                  <a:close/>
                </a:path>
              </a:pathLst>
            </a:custGeom>
            <a:ln w="13716">
              <a:solidFill>
                <a:srgbClr val="648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437631" y="4992576"/>
              <a:ext cx="251460" cy="283845"/>
            </a:xfrm>
            <a:custGeom>
              <a:avLst/>
              <a:gdLst/>
              <a:ahLst/>
              <a:cxnLst/>
              <a:rect l="l" t="t" r="r" b="b"/>
              <a:pathLst>
                <a:path w="251460" h="283845">
                  <a:moveTo>
                    <a:pt x="233172" y="134159"/>
                  </a:moveTo>
                  <a:lnTo>
                    <a:pt x="137160" y="45767"/>
                  </a:lnTo>
                  <a:lnTo>
                    <a:pt x="167640" y="13763"/>
                  </a:lnTo>
                  <a:lnTo>
                    <a:pt x="173616" y="7762"/>
                  </a:lnTo>
                  <a:lnTo>
                    <a:pt x="180022" y="3476"/>
                  </a:lnTo>
                  <a:lnTo>
                    <a:pt x="186713" y="904"/>
                  </a:lnTo>
                  <a:lnTo>
                    <a:pt x="193927" y="0"/>
                  </a:lnTo>
                  <a:lnTo>
                    <a:pt x="201287" y="0"/>
                  </a:lnTo>
                  <a:lnTo>
                    <a:pt x="233172" y="27479"/>
                  </a:lnTo>
                  <a:lnTo>
                    <a:pt x="190500" y="27479"/>
                  </a:lnTo>
                  <a:lnTo>
                    <a:pt x="185928" y="29003"/>
                  </a:lnTo>
                  <a:lnTo>
                    <a:pt x="181356" y="32051"/>
                  </a:lnTo>
                  <a:lnTo>
                    <a:pt x="172212" y="41195"/>
                  </a:lnTo>
                  <a:lnTo>
                    <a:pt x="196595" y="64055"/>
                  </a:lnTo>
                  <a:lnTo>
                    <a:pt x="228600" y="64055"/>
                  </a:lnTo>
                  <a:lnTo>
                    <a:pt x="225552" y="67103"/>
                  </a:lnTo>
                  <a:lnTo>
                    <a:pt x="214883" y="79295"/>
                  </a:lnTo>
                  <a:lnTo>
                    <a:pt x="251460" y="112823"/>
                  </a:lnTo>
                  <a:lnTo>
                    <a:pt x="233172" y="134159"/>
                  </a:lnTo>
                  <a:close/>
                </a:path>
                <a:path w="251460" h="283845">
                  <a:moveTo>
                    <a:pt x="228600" y="64055"/>
                  </a:moveTo>
                  <a:lnTo>
                    <a:pt x="196595" y="64055"/>
                  </a:lnTo>
                  <a:lnTo>
                    <a:pt x="207264" y="53387"/>
                  </a:lnTo>
                  <a:lnTo>
                    <a:pt x="208788" y="48815"/>
                  </a:lnTo>
                  <a:lnTo>
                    <a:pt x="208788" y="39671"/>
                  </a:lnTo>
                  <a:lnTo>
                    <a:pt x="207264" y="35099"/>
                  </a:lnTo>
                  <a:lnTo>
                    <a:pt x="204216" y="32051"/>
                  </a:lnTo>
                  <a:lnTo>
                    <a:pt x="199643" y="29003"/>
                  </a:lnTo>
                  <a:lnTo>
                    <a:pt x="195072" y="27479"/>
                  </a:lnTo>
                  <a:lnTo>
                    <a:pt x="233172" y="27479"/>
                  </a:lnTo>
                  <a:lnTo>
                    <a:pt x="236219" y="35099"/>
                  </a:lnTo>
                  <a:lnTo>
                    <a:pt x="236219" y="42719"/>
                  </a:lnTo>
                  <a:lnTo>
                    <a:pt x="233172" y="50339"/>
                  </a:lnTo>
                  <a:lnTo>
                    <a:pt x="231648" y="57959"/>
                  </a:lnTo>
                  <a:lnTo>
                    <a:pt x="228600" y="64055"/>
                  </a:lnTo>
                  <a:close/>
                </a:path>
                <a:path w="251460" h="283845">
                  <a:moveTo>
                    <a:pt x="167640" y="204263"/>
                  </a:moveTo>
                  <a:lnTo>
                    <a:pt x="71628" y="117395"/>
                  </a:lnTo>
                  <a:lnTo>
                    <a:pt x="121920" y="64055"/>
                  </a:lnTo>
                  <a:lnTo>
                    <a:pt x="140208" y="80819"/>
                  </a:lnTo>
                  <a:lnTo>
                    <a:pt x="109728" y="114347"/>
                  </a:lnTo>
                  <a:lnTo>
                    <a:pt x="129540" y="131111"/>
                  </a:lnTo>
                  <a:lnTo>
                    <a:pt x="163793" y="131111"/>
                  </a:lnTo>
                  <a:lnTo>
                    <a:pt x="147828" y="147875"/>
                  </a:lnTo>
                  <a:lnTo>
                    <a:pt x="167640" y="166163"/>
                  </a:lnTo>
                  <a:lnTo>
                    <a:pt x="202474" y="166163"/>
                  </a:lnTo>
                  <a:lnTo>
                    <a:pt x="167640" y="204263"/>
                  </a:lnTo>
                  <a:close/>
                </a:path>
                <a:path w="251460" h="283845">
                  <a:moveTo>
                    <a:pt x="163793" y="131111"/>
                  </a:moveTo>
                  <a:lnTo>
                    <a:pt x="129540" y="131111"/>
                  </a:lnTo>
                  <a:lnTo>
                    <a:pt x="160019" y="99107"/>
                  </a:lnTo>
                  <a:lnTo>
                    <a:pt x="178307" y="115871"/>
                  </a:lnTo>
                  <a:lnTo>
                    <a:pt x="163793" y="131111"/>
                  </a:lnTo>
                  <a:close/>
                </a:path>
                <a:path w="251460" h="283845">
                  <a:moveTo>
                    <a:pt x="202474" y="166163"/>
                  </a:moveTo>
                  <a:lnTo>
                    <a:pt x="167640" y="166163"/>
                  </a:lnTo>
                  <a:lnTo>
                    <a:pt x="198119" y="134159"/>
                  </a:lnTo>
                  <a:lnTo>
                    <a:pt x="216407" y="150923"/>
                  </a:lnTo>
                  <a:lnTo>
                    <a:pt x="202474" y="166163"/>
                  </a:lnTo>
                  <a:close/>
                </a:path>
                <a:path w="251460" h="283845">
                  <a:moveTo>
                    <a:pt x="94488" y="283511"/>
                  </a:moveTo>
                  <a:lnTo>
                    <a:pt x="0" y="196643"/>
                  </a:lnTo>
                  <a:lnTo>
                    <a:pt x="24384" y="167687"/>
                  </a:lnTo>
                  <a:lnTo>
                    <a:pt x="32361" y="160567"/>
                  </a:lnTo>
                  <a:lnTo>
                    <a:pt x="40195" y="155305"/>
                  </a:lnTo>
                  <a:lnTo>
                    <a:pt x="47744" y="152042"/>
                  </a:lnTo>
                  <a:lnTo>
                    <a:pt x="54864" y="150923"/>
                  </a:lnTo>
                  <a:lnTo>
                    <a:pt x="62484" y="150923"/>
                  </a:lnTo>
                  <a:lnTo>
                    <a:pt x="53340" y="178355"/>
                  </a:lnTo>
                  <a:lnTo>
                    <a:pt x="50292" y="179879"/>
                  </a:lnTo>
                  <a:lnTo>
                    <a:pt x="45720" y="179879"/>
                  </a:lnTo>
                  <a:lnTo>
                    <a:pt x="42672" y="181403"/>
                  </a:lnTo>
                  <a:lnTo>
                    <a:pt x="39624" y="185975"/>
                  </a:lnTo>
                  <a:lnTo>
                    <a:pt x="35052" y="190547"/>
                  </a:lnTo>
                  <a:lnTo>
                    <a:pt x="54864" y="208835"/>
                  </a:lnTo>
                  <a:lnTo>
                    <a:pt x="86106" y="208835"/>
                  </a:lnTo>
                  <a:lnTo>
                    <a:pt x="83820" y="210359"/>
                  </a:lnTo>
                  <a:lnTo>
                    <a:pt x="79248" y="216455"/>
                  </a:lnTo>
                  <a:lnTo>
                    <a:pt x="71628" y="224075"/>
                  </a:lnTo>
                  <a:lnTo>
                    <a:pt x="97536" y="248459"/>
                  </a:lnTo>
                  <a:lnTo>
                    <a:pt x="126074" y="248459"/>
                  </a:lnTo>
                  <a:lnTo>
                    <a:pt x="123444" y="251507"/>
                  </a:lnTo>
                  <a:lnTo>
                    <a:pt x="94488" y="283511"/>
                  </a:lnTo>
                  <a:close/>
                </a:path>
                <a:path w="251460" h="283845">
                  <a:moveTo>
                    <a:pt x="86106" y="208835"/>
                  </a:moveTo>
                  <a:lnTo>
                    <a:pt x="54864" y="208835"/>
                  </a:lnTo>
                  <a:lnTo>
                    <a:pt x="62484" y="201215"/>
                  </a:lnTo>
                  <a:lnTo>
                    <a:pt x="64008" y="196643"/>
                  </a:lnTo>
                  <a:lnTo>
                    <a:pt x="64008" y="189023"/>
                  </a:lnTo>
                  <a:lnTo>
                    <a:pt x="62484" y="184451"/>
                  </a:lnTo>
                  <a:lnTo>
                    <a:pt x="59436" y="181403"/>
                  </a:lnTo>
                  <a:lnTo>
                    <a:pt x="53340" y="178355"/>
                  </a:lnTo>
                  <a:lnTo>
                    <a:pt x="86868" y="178355"/>
                  </a:lnTo>
                  <a:lnTo>
                    <a:pt x="86868" y="187499"/>
                  </a:lnTo>
                  <a:lnTo>
                    <a:pt x="121920" y="187499"/>
                  </a:lnTo>
                  <a:lnTo>
                    <a:pt x="128016" y="192071"/>
                  </a:lnTo>
                  <a:lnTo>
                    <a:pt x="133135" y="198072"/>
                  </a:lnTo>
                  <a:lnTo>
                    <a:pt x="136969" y="204644"/>
                  </a:lnTo>
                  <a:lnTo>
                    <a:pt x="137867" y="207311"/>
                  </a:lnTo>
                  <a:lnTo>
                    <a:pt x="88392" y="207311"/>
                  </a:lnTo>
                  <a:lnTo>
                    <a:pt x="86106" y="208835"/>
                  </a:lnTo>
                  <a:close/>
                </a:path>
                <a:path w="251460" h="283845">
                  <a:moveTo>
                    <a:pt x="121920" y="187499"/>
                  </a:moveTo>
                  <a:lnTo>
                    <a:pt x="86868" y="187499"/>
                  </a:lnTo>
                  <a:lnTo>
                    <a:pt x="94488" y="182927"/>
                  </a:lnTo>
                  <a:lnTo>
                    <a:pt x="102108" y="181403"/>
                  </a:lnTo>
                  <a:lnTo>
                    <a:pt x="117348" y="184451"/>
                  </a:lnTo>
                  <a:lnTo>
                    <a:pt x="121920" y="187499"/>
                  </a:lnTo>
                  <a:close/>
                </a:path>
                <a:path w="251460" h="283845">
                  <a:moveTo>
                    <a:pt x="126074" y="248459"/>
                  </a:moveTo>
                  <a:lnTo>
                    <a:pt x="97536" y="248459"/>
                  </a:lnTo>
                  <a:lnTo>
                    <a:pt x="103632" y="240839"/>
                  </a:lnTo>
                  <a:lnTo>
                    <a:pt x="109918" y="233124"/>
                  </a:lnTo>
                  <a:lnTo>
                    <a:pt x="112776" y="225980"/>
                  </a:lnTo>
                  <a:lnTo>
                    <a:pt x="112204" y="219408"/>
                  </a:lnTo>
                  <a:lnTo>
                    <a:pt x="108204" y="213407"/>
                  </a:lnTo>
                  <a:lnTo>
                    <a:pt x="103632" y="208835"/>
                  </a:lnTo>
                  <a:lnTo>
                    <a:pt x="99060" y="207311"/>
                  </a:lnTo>
                  <a:lnTo>
                    <a:pt x="137867" y="207311"/>
                  </a:lnTo>
                  <a:lnTo>
                    <a:pt x="139374" y="211788"/>
                  </a:lnTo>
                  <a:lnTo>
                    <a:pt x="140197" y="219408"/>
                  </a:lnTo>
                  <a:lnTo>
                    <a:pt x="139201" y="224075"/>
                  </a:lnTo>
                  <a:lnTo>
                    <a:pt x="138445" y="227504"/>
                  </a:lnTo>
                  <a:lnTo>
                    <a:pt x="135255" y="235505"/>
                  </a:lnTo>
                  <a:lnTo>
                    <a:pt x="130349" y="243506"/>
                  </a:lnTo>
                  <a:lnTo>
                    <a:pt x="126074" y="24845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6078473" y="4757166"/>
            <a:ext cx="704215" cy="725805"/>
            <a:chOff x="6078473" y="4757166"/>
            <a:chExt cx="704215" cy="725805"/>
          </a:xfrm>
        </p:grpSpPr>
        <p:sp>
          <p:nvSpPr>
            <p:cNvPr id="18" name="object 18"/>
            <p:cNvSpPr/>
            <p:nvPr/>
          </p:nvSpPr>
          <p:spPr>
            <a:xfrm>
              <a:off x="6085331" y="4764024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463296" y="711708"/>
                  </a:moveTo>
                  <a:lnTo>
                    <a:pt x="112775" y="330708"/>
                  </a:lnTo>
                  <a:lnTo>
                    <a:pt x="0" y="434340"/>
                  </a:lnTo>
                  <a:lnTo>
                    <a:pt x="18287" y="0"/>
                  </a:lnTo>
                  <a:lnTo>
                    <a:pt x="452628" y="18287"/>
                  </a:lnTo>
                  <a:lnTo>
                    <a:pt x="339851" y="121920"/>
                  </a:lnTo>
                  <a:lnTo>
                    <a:pt x="690371" y="504443"/>
                  </a:lnTo>
                  <a:lnTo>
                    <a:pt x="463296" y="711708"/>
                  </a:lnTo>
                  <a:close/>
                </a:path>
              </a:pathLst>
            </a:custGeom>
            <a:solidFill>
              <a:srgbClr val="89C3A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85331" y="4764024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690371" y="504443"/>
                  </a:moveTo>
                  <a:lnTo>
                    <a:pt x="339851" y="121920"/>
                  </a:lnTo>
                  <a:lnTo>
                    <a:pt x="452628" y="18287"/>
                  </a:lnTo>
                  <a:lnTo>
                    <a:pt x="18287" y="0"/>
                  </a:lnTo>
                  <a:lnTo>
                    <a:pt x="0" y="434340"/>
                  </a:lnTo>
                  <a:lnTo>
                    <a:pt x="112775" y="330708"/>
                  </a:lnTo>
                  <a:lnTo>
                    <a:pt x="463296" y="711708"/>
                  </a:lnTo>
                  <a:lnTo>
                    <a:pt x="690371" y="504443"/>
                  </a:lnTo>
                  <a:close/>
                </a:path>
              </a:pathLst>
            </a:custGeom>
            <a:ln w="13716">
              <a:solidFill>
                <a:srgbClr val="648E7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88023" y="4978907"/>
              <a:ext cx="274320" cy="257810"/>
            </a:xfrm>
            <a:custGeom>
              <a:avLst/>
              <a:gdLst/>
              <a:ahLst/>
              <a:cxnLst/>
              <a:rect l="l" t="t" r="r" b="b"/>
              <a:pathLst>
                <a:path w="274320" h="257810">
                  <a:moveTo>
                    <a:pt x="67353" y="138684"/>
                  </a:moveTo>
                  <a:lnTo>
                    <a:pt x="59436" y="138684"/>
                  </a:lnTo>
                  <a:lnTo>
                    <a:pt x="52316" y="136659"/>
                  </a:lnTo>
                  <a:lnTo>
                    <a:pt x="44767" y="132778"/>
                  </a:lnTo>
                  <a:lnTo>
                    <a:pt x="36933" y="126896"/>
                  </a:lnTo>
                  <a:lnTo>
                    <a:pt x="28956" y="118872"/>
                  </a:lnTo>
                  <a:lnTo>
                    <a:pt x="0" y="88392"/>
                  </a:lnTo>
                  <a:lnTo>
                    <a:pt x="96012" y="0"/>
                  </a:lnTo>
                  <a:lnTo>
                    <a:pt x="120396" y="27432"/>
                  </a:lnTo>
                  <a:lnTo>
                    <a:pt x="126331" y="35052"/>
                  </a:lnTo>
                  <a:lnTo>
                    <a:pt x="97536" y="35052"/>
                  </a:lnTo>
                  <a:lnTo>
                    <a:pt x="77724" y="54864"/>
                  </a:lnTo>
                  <a:lnTo>
                    <a:pt x="85344" y="62484"/>
                  </a:lnTo>
                  <a:lnTo>
                    <a:pt x="88392" y="64008"/>
                  </a:lnTo>
                  <a:lnTo>
                    <a:pt x="92964" y="65532"/>
                  </a:lnTo>
                  <a:lnTo>
                    <a:pt x="133752" y="65532"/>
                  </a:lnTo>
                  <a:lnTo>
                    <a:pt x="131974" y="70104"/>
                  </a:lnTo>
                  <a:lnTo>
                    <a:pt x="60960" y="70104"/>
                  </a:lnTo>
                  <a:lnTo>
                    <a:pt x="35052" y="92964"/>
                  </a:lnTo>
                  <a:lnTo>
                    <a:pt x="41148" y="100584"/>
                  </a:lnTo>
                  <a:lnTo>
                    <a:pt x="48887" y="107751"/>
                  </a:lnTo>
                  <a:lnTo>
                    <a:pt x="56197" y="111061"/>
                  </a:lnTo>
                  <a:lnTo>
                    <a:pt x="99098" y="111061"/>
                  </a:lnTo>
                  <a:lnTo>
                    <a:pt x="97536" y="117348"/>
                  </a:lnTo>
                  <a:lnTo>
                    <a:pt x="92964" y="123444"/>
                  </a:lnTo>
                  <a:lnTo>
                    <a:pt x="88392" y="128016"/>
                  </a:lnTo>
                  <a:lnTo>
                    <a:pt x="81510" y="133111"/>
                  </a:lnTo>
                  <a:lnTo>
                    <a:pt x="74713" y="136659"/>
                  </a:lnTo>
                  <a:lnTo>
                    <a:pt x="74931" y="136659"/>
                  </a:lnTo>
                  <a:lnTo>
                    <a:pt x="67353" y="138684"/>
                  </a:lnTo>
                  <a:close/>
                </a:path>
                <a:path w="274320" h="257810">
                  <a:moveTo>
                    <a:pt x="133752" y="65532"/>
                  </a:moveTo>
                  <a:lnTo>
                    <a:pt x="97536" y="65532"/>
                  </a:lnTo>
                  <a:lnTo>
                    <a:pt x="100584" y="64008"/>
                  </a:lnTo>
                  <a:lnTo>
                    <a:pt x="106680" y="57912"/>
                  </a:lnTo>
                  <a:lnTo>
                    <a:pt x="108204" y="54864"/>
                  </a:lnTo>
                  <a:lnTo>
                    <a:pt x="108204" y="47244"/>
                  </a:lnTo>
                  <a:lnTo>
                    <a:pt x="105156" y="44196"/>
                  </a:lnTo>
                  <a:lnTo>
                    <a:pt x="102108" y="39624"/>
                  </a:lnTo>
                  <a:lnTo>
                    <a:pt x="97536" y="35052"/>
                  </a:lnTo>
                  <a:lnTo>
                    <a:pt x="126331" y="35052"/>
                  </a:lnTo>
                  <a:lnTo>
                    <a:pt x="127277" y="36266"/>
                  </a:lnTo>
                  <a:lnTo>
                    <a:pt x="131905" y="44196"/>
                  </a:lnTo>
                  <a:lnTo>
                    <a:pt x="132016" y="44386"/>
                  </a:lnTo>
                  <a:lnTo>
                    <a:pt x="134754" y="51649"/>
                  </a:lnTo>
                  <a:lnTo>
                    <a:pt x="135636" y="57912"/>
                  </a:lnTo>
                  <a:lnTo>
                    <a:pt x="134266" y="64008"/>
                  </a:lnTo>
                  <a:lnTo>
                    <a:pt x="134159" y="64484"/>
                  </a:lnTo>
                  <a:lnTo>
                    <a:pt x="133752" y="65532"/>
                  </a:lnTo>
                  <a:close/>
                </a:path>
                <a:path w="274320" h="257810">
                  <a:moveTo>
                    <a:pt x="99098" y="111061"/>
                  </a:moveTo>
                  <a:lnTo>
                    <a:pt x="56197" y="111061"/>
                  </a:lnTo>
                  <a:lnTo>
                    <a:pt x="63222" y="110656"/>
                  </a:lnTo>
                  <a:lnTo>
                    <a:pt x="70104" y="106680"/>
                  </a:lnTo>
                  <a:lnTo>
                    <a:pt x="74676" y="102108"/>
                  </a:lnTo>
                  <a:lnTo>
                    <a:pt x="76200" y="97536"/>
                  </a:lnTo>
                  <a:lnTo>
                    <a:pt x="76200" y="88392"/>
                  </a:lnTo>
                  <a:lnTo>
                    <a:pt x="73152" y="82296"/>
                  </a:lnTo>
                  <a:lnTo>
                    <a:pt x="60960" y="70104"/>
                  </a:lnTo>
                  <a:lnTo>
                    <a:pt x="131974" y="70104"/>
                  </a:lnTo>
                  <a:lnTo>
                    <a:pt x="131826" y="70485"/>
                  </a:lnTo>
                  <a:lnTo>
                    <a:pt x="128349" y="75914"/>
                  </a:lnTo>
                  <a:lnTo>
                    <a:pt x="120396" y="83820"/>
                  </a:lnTo>
                  <a:lnTo>
                    <a:pt x="115824" y="86868"/>
                  </a:lnTo>
                  <a:lnTo>
                    <a:pt x="111252" y="86868"/>
                  </a:lnTo>
                  <a:lnTo>
                    <a:pt x="108204" y="88392"/>
                  </a:lnTo>
                  <a:lnTo>
                    <a:pt x="96012" y="88392"/>
                  </a:lnTo>
                  <a:lnTo>
                    <a:pt x="100584" y="96012"/>
                  </a:lnTo>
                  <a:lnTo>
                    <a:pt x="100584" y="103632"/>
                  </a:lnTo>
                  <a:lnTo>
                    <a:pt x="99179" y="110656"/>
                  </a:lnTo>
                  <a:lnTo>
                    <a:pt x="99098" y="111061"/>
                  </a:lnTo>
                  <a:close/>
                </a:path>
                <a:path w="274320" h="257810">
                  <a:moveTo>
                    <a:pt x="121920" y="219456"/>
                  </a:moveTo>
                  <a:lnTo>
                    <a:pt x="73152" y="166116"/>
                  </a:lnTo>
                  <a:lnTo>
                    <a:pt x="167640" y="79248"/>
                  </a:lnTo>
                  <a:lnTo>
                    <a:pt x="202474" y="117348"/>
                  </a:lnTo>
                  <a:lnTo>
                    <a:pt x="167640" y="117348"/>
                  </a:lnTo>
                  <a:lnTo>
                    <a:pt x="149352" y="134112"/>
                  </a:lnTo>
                  <a:lnTo>
                    <a:pt x="165146" y="152400"/>
                  </a:lnTo>
                  <a:lnTo>
                    <a:pt x="129540" y="152400"/>
                  </a:lnTo>
                  <a:lnTo>
                    <a:pt x="109728" y="169164"/>
                  </a:lnTo>
                  <a:lnTo>
                    <a:pt x="140208" y="202692"/>
                  </a:lnTo>
                  <a:lnTo>
                    <a:pt x="121920" y="219456"/>
                  </a:lnTo>
                  <a:close/>
                </a:path>
                <a:path w="274320" h="257810">
                  <a:moveTo>
                    <a:pt x="198120" y="149352"/>
                  </a:moveTo>
                  <a:lnTo>
                    <a:pt x="167640" y="117348"/>
                  </a:lnTo>
                  <a:lnTo>
                    <a:pt x="202474" y="117348"/>
                  </a:lnTo>
                  <a:lnTo>
                    <a:pt x="216408" y="132588"/>
                  </a:lnTo>
                  <a:lnTo>
                    <a:pt x="198120" y="149352"/>
                  </a:lnTo>
                  <a:close/>
                </a:path>
                <a:path w="274320" h="257810">
                  <a:moveTo>
                    <a:pt x="156972" y="257556"/>
                  </a:moveTo>
                  <a:lnTo>
                    <a:pt x="138684" y="237743"/>
                  </a:lnTo>
                  <a:lnTo>
                    <a:pt x="233172" y="150876"/>
                  </a:lnTo>
                  <a:lnTo>
                    <a:pt x="262128" y="182880"/>
                  </a:lnTo>
                  <a:lnTo>
                    <a:pt x="264689" y="185928"/>
                  </a:lnTo>
                  <a:lnTo>
                    <a:pt x="234696" y="185928"/>
                  </a:lnTo>
                  <a:lnTo>
                    <a:pt x="210312" y="208788"/>
                  </a:lnTo>
                  <a:lnTo>
                    <a:pt x="220980" y="219456"/>
                  </a:lnTo>
                  <a:lnTo>
                    <a:pt x="224028" y="220980"/>
                  </a:lnTo>
                  <a:lnTo>
                    <a:pt x="228600" y="222504"/>
                  </a:lnTo>
                  <a:lnTo>
                    <a:pt x="271979" y="222504"/>
                  </a:lnTo>
                  <a:lnTo>
                    <a:pt x="271466" y="224028"/>
                  </a:lnTo>
                  <a:lnTo>
                    <a:pt x="193548" y="224028"/>
                  </a:lnTo>
                  <a:lnTo>
                    <a:pt x="156972" y="257556"/>
                  </a:lnTo>
                  <a:close/>
                </a:path>
                <a:path w="274320" h="257810">
                  <a:moveTo>
                    <a:pt x="160020" y="184404"/>
                  </a:moveTo>
                  <a:lnTo>
                    <a:pt x="129540" y="152400"/>
                  </a:lnTo>
                  <a:lnTo>
                    <a:pt x="165146" y="152400"/>
                  </a:lnTo>
                  <a:lnTo>
                    <a:pt x="178308" y="167640"/>
                  </a:lnTo>
                  <a:lnTo>
                    <a:pt x="160020" y="184404"/>
                  </a:lnTo>
                  <a:close/>
                </a:path>
                <a:path w="274320" h="257810">
                  <a:moveTo>
                    <a:pt x="271979" y="222504"/>
                  </a:moveTo>
                  <a:lnTo>
                    <a:pt x="233172" y="222504"/>
                  </a:lnTo>
                  <a:lnTo>
                    <a:pt x="237744" y="220980"/>
                  </a:lnTo>
                  <a:lnTo>
                    <a:pt x="245364" y="213360"/>
                  </a:lnTo>
                  <a:lnTo>
                    <a:pt x="246888" y="210312"/>
                  </a:lnTo>
                  <a:lnTo>
                    <a:pt x="246888" y="205740"/>
                  </a:lnTo>
                  <a:lnTo>
                    <a:pt x="245364" y="199643"/>
                  </a:lnTo>
                  <a:lnTo>
                    <a:pt x="243840" y="195072"/>
                  </a:lnTo>
                  <a:lnTo>
                    <a:pt x="234696" y="185928"/>
                  </a:lnTo>
                  <a:lnTo>
                    <a:pt x="264689" y="185928"/>
                  </a:lnTo>
                  <a:lnTo>
                    <a:pt x="267890" y="189738"/>
                  </a:lnTo>
                  <a:lnTo>
                    <a:pt x="271653" y="196596"/>
                  </a:lnTo>
                  <a:lnTo>
                    <a:pt x="273700" y="203454"/>
                  </a:lnTo>
                  <a:lnTo>
                    <a:pt x="274319" y="210312"/>
                  </a:lnTo>
                  <a:lnTo>
                    <a:pt x="273486" y="218027"/>
                  </a:lnTo>
                  <a:lnTo>
                    <a:pt x="271979" y="222504"/>
                  </a:lnTo>
                  <a:close/>
                </a:path>
                <a:path w="274320" h="257810">
                  <a:moveTo>
                    <a:pt x="236220" y="249936"/>
                  </a:moveTo>
                  <a:lnTo>
                    <a:pt x="228600" y="248412"/>
                  </a:lnTo>
                  <a:lnTo>
                    <a:pt x="213360" y="242316"/>
                  </a:lnTo>
                  <a:lnTo>
                    <a:pt x="204216" y="236219"/>
                  </a:lnTo>
                  <a:lnTo>
                    <a:pt x="193548" y="224028"/>
                  </a:lnTo>
                  <a:lnTo>
                    <a:pt x="271466" y="224028"/>
                  </a:lnTo>
                  <a:lnTo>
                    <a:pt x="236220" y="2499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1" name="object 21"/>
          <p:cNvGrpSpPr/>
          <p:nvPr/>
        </p:nvGrpSpPr>
        <p:grpSpPr>
          <a:xfrm>
            <a:off x="4303014" y="3559302"/>
            <a:ext cx="1551940" cy="725805"/>
            <a:chOff x="4303014" y="3559302"/>
            <a:chExt cx="1551940" cy="725805"/>
          </a:xfrm>
        </p:grpSpPr>
        <p:sp>
          <p:nvSpPr>
            <p:cNvPr id="22" name="object 22"/>
            <p:cNvSpPr/>
            <p:nvPr/>
          </p:nvSpPr>
          <p:spPr>
            <a:xfrm>
              <a:off x="4309872" y="3566160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225551" y="711708"/>
                  </a:moveTo>
                  <a:lnTo>
                    <a:pt x="0" y="504443"/>
                  </a:lnTo>
                  <a:lnTo>
                    <a:pt x="350519" y="121920"/>
                  </a:lnTo>
                  <a:lnTo>
                    <a:pt x="236219" y="18288"/>
                  </a:lnTo>
                  <a:lnTo>
                    <a:pt x="672083" y="0"/>
                  </a:lnTo>
                  <a:lnTo>
                    <a:pt x="690372" y="434340"/>
                  </a:lnTo>
                  <a:lnTo>
                    <a:pt x="576072" y="330708"/>
                  </a:lnTo>
                  <a:lnTo>
                    <a:pt x="225551" y="711708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4309872" y="3566160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0" y="504443"/>
                  </a:moveTo>
                  <a:lnTo>
                    <a:pt x="350519" y="121920"/>
                  </a:lnTo>
                  <a:lnTo>
                    <a:pt x="236219" y="18288"/>
                  </a:lnTo>
                  <a:lnTo>
                    <a:pt x="672083" y="0"/>
                  </a:lnTo>
                  <a:lnTo>
                    <a:pt x="690372" y="434340"/>
                  </a:lnTo>
                  <a:lnTo>
                    <a:pt x="576072" y="330708"/>
                  </a:lnTo>
                  <a:lnTo>
                    <a:pt x="225551" y="711708"/>
                  </a:lnTo>
                  <a:lnTo>
                    <a:pt x="0" y="504443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4509515" y="3794474"/>
              <a:ext cx="251460" cy="283845"/>
            </a:xfrm>
            <a:custGeom>
              <a:avLst/>
              <a:gdLst/>
              <a:ahLst/>
              <a:cxnLst/>
              <a:rect l="l" t="t" r="r" b="b"/>
              <a:pathLst>
                <a:path w="251460" h="283845">
                  <a:moveTo>
                    <a:pt x="233172" y="132873"/>
                  </a:moveTo>
                  <a:lnTo>
                    <a:pt x="137160" y="46005"/>
                  </a:lnTo>
                  <a:lnTo>
                    <a:pt x="167640" y="14001"/>
                  </a:lnTo>
                  <a:lnTo>
                    <a:pt x="173640" y="8000"/>
                  </a:lnTo>
                  <a:lnTo>
                    <a:pt x="180213" y="3714"/>
                  </a:lnTo>
                  <a:lnTo>
                    <a:pt x="187356" y="1142"/>
                  </a:lnTo>
                  <a:lnTo>
                    <a:pt x="195072" y="285"/>
                  </a:lnTo>
                  <a:lnTo>
                    <a:pt x="201930" y="0"/>
                  </a:lnTo>
                  <a:lnTo>
                    <a:pt x="208788" y="1428"/>
                  </a:lnTo>
                  <a:lnTo>
                    <a:pt x="215646" y="4571"/>
                  </a:lnTo>
                  <a:lnTo>
                    <a:pt x="222504" y="9429"/>
                  </a:lnTo>
                  <a:lnTo>
                    <a:pt x="231648" y="21621"/>
                  </a:lnTo>
                  <a:lnTo>
                    <a:pt x="233172" y="27717"/>
                  </a:lnTo>
                  <a:lnTo>
                    <a:pt x="190500" y="27717"/>
                  </a:lnTo>
                  <a:lnTo>
                    <a:pt x="185928" y="29241"/>
                  </a:lnTo>
                  <a:lnTo>
                    <a:pt x="181356" y="32289"/>
                  </a:lnTo>
                  <a:lnTo>
                    <a:pt x="176783" y="36861"/>
                  </a:lnTo>
                  <a:lnTo>
                    <a:pt x="173736" y="41433"/>
                  </a:lnTo>
                  <a:lnTo>
                    <a:pt x="198119" y="64293"/>
                  </a:lnTo>
                  <a:lnTo>
                    <a:pt x="228600" y="64293"/>
                  </a:lnTo>
                  <a:lnTo>
                    <a:pt x="225552" y="67341"/>
                  </a:lnTo>
                  <a:lnTo>
                    <a:pt x="214883" y="79533"/>
                  </a:lnTo>
                  <a:lnTo>
                    <a:pt x="251460" y="113061"/>
                  </a:lnTo>
                  <a:lnTo>
                    <a:pt x="233172" y="132873"/>
                  </a:lnTo>
                  <a:close/>
                </a:path>
                <a:path w="251460" h="283845">
                  <a:moveTo>
                    <a:pt x="228600" y="64293"/>
                  </a:moveTo>
                  <a:lnTo>
                    <a:pt x="198119" y="64293"/>
                  </a:lnTo>
                  <a:lnTo>
                    <a:pt x="204216" y="56673"/>
                  </a:lnTo>
                  <a:lnTo>
                    <a:pt x="207264" y="53625"/>
                  </a:lnTo>
                  <a:lnTo>
                    <a:pt x="208788" y="49053"/>
                  </a:lnTo>
                  <a:lnTo>
                    <a:pt x="208788" y="39909"/>
                  </a:lnTo>
                  <a:lnTo>
                    <a:pt x="207264" y="35337"/>
                  </a:lnTo>
                  <a:lnTo>
                    <a:pt x="204216" y="32289"/>
                  </a:lnTo>
                  <a:lnTo>
                    <a:pt x="199643" y="29241"/>
                  </a:lnTo>
                  <a:lnTo>
                    <a:pt x="195072" y="27717"/>
                  </a:lnTo>
                  <a:lnTo>
                    <a:pt x="233172" y="27717"/>
                  </a:lnTo>
                  <a:lnTo>
                    <a:pt x="236219" y="35337"/>
                  </a:lnTo>
                  <a:lnTo>
                    <a:pt x="236219" y="42957"/>
                  </a:lnTo>
                  <a:lnTo>
                    <a:pt x="234695" y="50577"/>
                  </a:lnTo>
                  <a:lnTo>
                    <a:pt x="231648" y="58197"/>
                  </a:lnTo>
                  <a:lnTo>
                    <a:pt x="228600" y="64293"/>
                  </a:lnTo>
                  <a:close/>
                </a:path>
                <a:path w="251460" h="283845">
                  <a:moveTo>
                    <a:pt x="167640" y="204501"/>
                  </a:moveTo>
                  <a:lnTo>
                    <a:pt x="73152" y="117633"/>
                  </a:lnTo>
                  <a:lnTo>
                    <a:pt x="121920" y="64293"/>
                  </a:lnTo>
                  <a:lnTo>
                    <a:pt x="140208" y="81057"/>
                  </a:lnTo>
                  <a:lnTo>
                    <a:pt x="109728" y="114585"/>
                  </a:lnTo>
                  <a:lnTo>
                    <a:pt x="129540" y="131349"/>
                  </a:lnTo>
                  <a:lnTo>
                    <a:pt x="163793" y="131349"/>
                  </a:lnTo>
                  <a:lnTo>
                    <a:pt x="147828" y="148113"/>
                  </a:lnTo>
                  <a:lnTo>
                    <a:pt x="167640" y="166401"/>
                  </a:lnTo>
                  <a:lnTo>
                    <a:pt x="202474" y="166401"/>
                  </a:lnTo>
                  <a:lnTo>
                    <a:pt x="167640" y="204501"/>
                  </a:lnTo>
                  <a:close/>
                </a:path>
                <a:path w="251460" h="283845">
                  <a:moveTo>
                    <a:pt x="163793" y="131349"/>
                  </a:moveTo>
                  <a:lnTo>
                    <a:pt x="129540" y="131349"/>
                  </a:lnTo>
                  <a:lnTo>
                    <a:pt x="160019" y="99345"/>
                  </a:lnTo>
                  <a:lnTo>
                    <a:pt x="178307" y="116109"/>
                  </a:lnTo>
                  <a:lnTo>
                    <a:pt x="163793" y="131349"/>
                  </a:lnTo>
                  <a:close/>
                </a:path>
                <a:path w="251460" h="283845">
                  <a:moveTo>
                    <a:pt x="202474" y="166401"/>
                  </a:moveTo>
                  <a:lnTo>
                    <a:pt x="167640" y="166401"/>
                  </a:lnTo>
                  <a:lnTo>
                    <a:pt x="198119" y="134397"/>
                  </a:lnTo>
                  <a:lnTo>
                    <a:pt x="216407" y="151161"/>
                  </a:lnTo>
                  <a:lnTo>
                    <a:pt x="202474" y="166401"/>
                  </a:lnTo>
                  <a:close/>
                </a:path>
                <a:path w="251460" h="283845">
                  <a:moveTo>
                    <a:pt x="94488" y="283749"/>
                  </a:moveTo>
                  <a:lnTo>
                    <a:pt x="0" y="196881"/>
                  </a:lnTo>
                  <a:lnTo>
                    <a:pt x="25908" y="167925"/>
                  </a:lnTo>
                  <a:lnTo>
                    <a:pt x="33647" y="160805"/>
                  </a:lnTo>
                  <a:lnTo>
                    <a:pt x="40957" y="155543"/>
                  </a:lnTo>
                  <a:lnTo>
                    <a:pt x="47982" y="152280"/>
                  </a:lnTo>
                  <a:lnTo>
                    <a:pt x="54864" y="151161"/>
                  </a:lnTo>
                  <a:lnTo>
                    <a:pt x="62484" y="151161"/>
                  </a:lnTo>
                  <a:lnTo>
                    <a:pt x="70104" y="154209"/>
                  </a:lnTo>
                  <a:lnTo>
                    <a:pt x="77724" y="160305"/>
                  </a:lnTo>
                  <a:lnTo>
                    <a:pt x="80772" y="164877"/>
                  </a:lnTo>
                  <a:lnTo>
                    <a:pt x="83820" y="167925"/>
                  </a:lnTo>
                  <a:lnTo>
                    <a:pt x="86868" y="177069"/>
                  </a:lnTo>
                  <a:lnTo>
                    <a:pt x="86868" y="178593"/>
                  </a:lnTo>
                  <a:lnTo>
                    <a:pt x="53340" y="178593"/>
                  </a:lnTo>
                  <a:lnTo>
                    <a:pt x="50292" y="180117"/>
                  </a:lnTo>
                  <a:lnTo>
                    <a:pt x="45720" y="180117"/>
                  </a:lnTo>
                  <a:lnTo>
                    <a:pt x="42672" y="181641"/>
                  </a:lnTo>
                  <a:lnTo>
                    <a:pt x="39624" y="186213"/>
                  </a:lnTo>
                  <a:lnTo>
                    <a:pt x="35052" y="190785"/>
                  </a:lnTo>
                  <a:lnTo>
                    <a:pt x="54864" y="209073"/>
                  </a:lnTo>
                  <a:lnTo>
                    <a:pt x="86106" y="209073"/>
                  </a:lnTo>
                  <a:lnTo>
                    <a:pt x="83820" y="210597"/>
                  </a:lnTo>
                  <a:lnTo>
                    <a:pt x="79248" y="216693"/>
                  </a:lnTo>
                  <a:lnTo>
                    <a:pt x="71628" y="224313"/>
                  </a:lnTo>
                  <a:lnTo>
                    <a:pt x="97536" y="248697"/>
                  </a:lnTo>
                  <a:lnTo>
                    <a:pt x="126074" y="248697"/>
                  </a:lnTo>
                  <a:lnTo>
                    <a:pt x="123444" y="251745"/>
                  </a:lnTo>
                  <a:lnTo>
                    <a:pt x="94488" y="283749"/>
                  </a:lnTo>
                  <a:close/>
                </a:path>
                <a:path w="251460" h="283845">
                  <a:moveTo>
                    <a:pt x="86106" y="209073"/>
                  </a:moveTo>
                  <a:lnTo>
                    <a:pt x="54864" y="209073"/>
                  </a:lnTo>
                  <a:lnTo>
                    <a:pt x="62484" y="201453"/>
                  </a:lnTo>
                  <a:lnTo>
                    <a:pt x="64008" y="196881"/>
                  </a:lnTo>
                  <a:lnTo>
                    <a:pt x="64008" y="189261"/>
                  </a:lnTo>
                  <a:lnTo>
                    <a:pt x="62484" y="184689"/>
                  </a:lnTo>
                  <a:lnTo>
                    <a:pt x="59436" y="181641"/>
                  </a:lnTo>
                  <a:lnTo>
                    <a:pt x="53340" y="178593"/>
                  </a:lnTo>
                  <a:lnTo>
                    <a:pt x="86868" y="178593"/>
                  </a:lnTo>
                  <a:lnTo>
                    <a:pt x="86868" y="187737"/>
                  </a:lnTo>
                  <a:lnTo>
                    <a:pt x="123444" y="187737"/>
                  </a:lnTo>
                  <a:lnTo>
                    <a:pt x="128016" y="192309"/>
                  </a:lnTo>
                  <a:lnTo>
                    <a:pt x="133778" y="198310"/>
                  </a:lnTo>
                  <a:lnTo>
                    <a:pt x="137541" y="204882"/>
                  </a:lnTo>
                  <a:lnTo>
                    <a:pt x="138305" y="207549"/>
                  </a:lnTo>
                  <a:lnTo>
                    <a:pt x="88392" y="207549"/>
                  </a:lnTo>
                  <a:lnTo>
                    <a:pt x="86106" y="209073"/>
                  </a:lnTo>
                  <a:close/>
                </a:path>
                <a:path w="251460" h="283845">
                  <a:moveTo>
                    <a:pt x="123444" y="187737"/>
                  </a:moveTo>
                  <a:lnTo>
                    <a:pt x="86868" y="187737"/>
                  </a:lnTo>
                  <a:lnTo>
                    <a:pt x="96012" y="183165"/>
                  </a:lnTo>
                  <a:lnTo>
                    <a:pt x="103632" y="181641"/>
                  </a:lnTo>
                  <a:lnTo>
                    <a:pt x="109728" y="183165"/>
                  </a:lnTo>
                  <a:lnTo>
                    <a:pt x="117348" y="184689"/>
                  </a:lnTo>
                  <a:lnTo>
                    <a:pt x="123444" y="187737"/>
                  </a:lnTo>
                  <a:close/>
                </a:path>
                <a:path w="251460" h="283845">
                  <a:moveTo>
                    <a:pt x="126074" y="248697"/>
                  </a:moveTo>
                  <a:lnTo>
                    <a:pt x="97536" y="248697"/>
                  </a:lnTo>
                  <a:lnTo>
                    <a:pt x="105156" y="241077"/>
                  </a:lnTo>
                  <a:lnTo>
                    <a:pt x="110561" y="233362"/>
                  </a:lnTo>
                  <a:lnTo>
                    <a:pt x="112966" y="226218"/>
                  </a:lnTo>
                  <a:lnTo>
                    <a:pt x="112228" y="219646"/>
                  </a:lnTo>
                  <a:lnTo>
                    <a:pt x="108204" y="213645"/>
                  </a:lnTo>
                  <a:lnTo>
                    <a:pt x="103632" y="209073"/>
                  </a:lnTo>
                  <a:lnTo>
                    <a:pt x="99060" y="207549"/>
                  </a:lnTo>
                  <a:lnTo>
                    <a:pt x="138305" y="207549"/>
                  </a:lnTo>
                  <a:lnTo>
                    <a:pt x="139588" y="212026"/>
                  </a:lnTo>
                  <a:lnTo>
                    <a:pt x="140200" y="219646"/>
                  </a:lnTo>
                  <a:lnTo>
                    <a:pt x="138445" y="227742"/>
                  </a:lnTo>
                  <a:lnTo>
                    <a:pt x="135255" y="235743"/>
                  </a:lnTo>
                  <a:lnTo>
                    <a:pt x="130349" y="243744"/>
                  </a:lnTo>
                  <a:lnTo>
                    <a:pt x="126074" y="24869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57216" y="3566160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463296" y="711708"/>
                  </a:moveTo>
                  <a:lnTo>
                    <a:pt x="112776" y="330708"/>
                  </a:lnTo>
                  <a:lnTo>
                    <a:pt x="0" y="434340"/>
                  </a:lnTo>
                  <a:lnTo>
                    <a:pt x="18287" y="0"/>
                  </a:lnTo>
                  <a:lnTo>
                    <a:pt x="454151" y="18288"/>
                  </a:lnTo>
                  <a:lnTo>
                    <a:pt x="339851" y="121920"/>
                  </a:lnTo>
                  <a:lnTo>
                    <a:pt x="690371" y="504443"/>
                  </a:lnTo>
                  <a:lnTo>
                    <a:pt x="463296" y="711708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57216" y="3566160"/>
              <a:ext cx="690880" cy="711835"/>
            </a:xfrm>
            <a:custGeom>
              <a:avLst/>
              <a:gdLst/>
              <a:ahLst/>
              <a:cxnLst/>
              <a:rect l="l" t="t" r="r" b="b"/>
              <a:pathLst>
                <a:path w="690879" h="711835">
                  <a:moveTo>
                    <a:pt x="690371" y="504443"/>
                  </a:moveTo>
                  <a:lnTo>
                    <a:pt x="339851" y="121920"/>
                  </a:lnTo>
                  <a:lnTo>
                    <a:pt x="454151" y="18288"/>
                  </a:lnTo>
                  <a:lnTo>
                    <a:pt x="18287" y="0"/>
                  </a:lnTo>
                  <a:lnTo>
                    <a:pt x="0" y="434340"/>
                  </a:lnTo>
                  <a:lnTo>
                    <a:pt x="112776" y="330708"/>
                  </a:lnTo>
                  <a:lnTo>
                    <a:pt x="463296" y="711708"/>
                  </a:lnTo>
                  <a:lnTo>
                    <a:pt x="690371" y="504443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5359907" y="3781044"/>
              <a:ext cx="274320" cy="257810"/>
            </a:xfrm>
            <a:custGeom>
              <a:avLst/>
              <a:gdLst/>
              <a:ahLst/>
              <a:cxnLst/>
              <a:rect l="l" t="t" r="r" b="b"/>
              <a:pathLst>
                <a:path w="274320" h="257810">
                  <a:moveTo>
                    <a:pt x="68208" y="138684"/>
                  </a:moveTo>
                  <a:lnTo>
                    <a:pt x="60960" y="138684"/>
                  </a:lnTo>
                  <a:lnTo>
                    <a:pt x="52982" y="136445"/>
                  </a:lnTo>
                  <a:lnTo>
                    <a:pt x="45148" y="132207"/>
                  </a:lnTo>
                  <a:lnTo>
                    <a:pt x="37599" y="126253"/>
                  </a:lnTo>
                  <a:lnTo>
                    <a:pt x="30480" y="118872"/>
                  </a:lnTo>
                  <a:lnTo>
                    <a:pt x="0" y="88392"/>
                  </a:lnTo>
                  <a:lnTo>
                    <a:pt x="96012" y="0"/>
                  </a:lnTo>
                  <a:lnTo>
                    <a:pt x="120396" y="27432"/>
                  </a:lnTo>
                  <a:lnTo>
                    <a:pt x="126516" y="35052"/>
                  </a:lnTo>
                  <a:lnTo>
                    <a:pt x="99060" y="35052"/>
                  </a:lnTo>
                  <a:lnTo>
                    <a:pt x="77724" y="54864"/>
                  </a:lnTo>
                  <a:lnTo>
                    <a:pt x="85344" y="62484"/>
                  </a:lnTo>
                  <a:lnTo>
                    <a:pt x="88392" y="64008"/>
                  </a:lnTo>
                  <a:lnTo>
                    <a:pt x="92964" y="65532"/>
                  </a:lnTo>
                  <a:lnTo>
                    <a:pt x="134366" y="65532"/>
                  </a:lnTo>
                  <a:lnTo>
                    <a:pt x="134112" y="67056"/>
                  </a:lnTo>
                  <a:lnTo>
                    <a:pt x="132892" y="70104"/>
                  </a:lnTo>
                  <a:lnTo>
                    <a:pt x="60960" y="70104"/>
                  </a:lnTo>
                  <a:lnTo>
                    <a:pt x="35052" y="92964"/>
                  </a:lnTo>
                  <a:lnTo>
                    <a:pt x="42672" y="100584"/>
                  </a:lnTo>
                  <a:lnTo>
                    <a:pt x="49530" y="107751"/>
                  </a:lnTo>
                  <a:lnTo>
                    <a:pt x="56388" y="111061"/>
                  </a:lnTo>
                  <a:lnTo>
                    <a:pt x="99098" y="111061"/>
                  </a:lnTo>
                  <a:lnTo>
                    <a:pt x="97536" y="117348"/>
                  </a:lnTo>
                  <a:lnTo>
                    <a:pt x="94488" y="123444"/>
                  </a:lnTo>
                  <a:lnTo>
                    <a:pt x="88392" y="128016"/>
                  </a:lnTo>
                  <a:lnTo>
                    <a:pt x="82176" y="133111"/>
                  </a:lnTo>
                  <a:lnTo>
                    <a:pt x="75247" y="136779"/>
                  </a:lnTo>
                  <a:lnTo>
                    <a:pt x="68208" y="138684"/>
                  </a:lnTo>
                  <a:close/>
                </a:path>
                <a:path w="274320" h="257810">
                  <a:moveTo>
                    <a:pt x="134366" y="65532"/>
                  </a:moveTo>
                  <a:lnTo>
                    <a:pt x="97536" y="65532"/>
                  </a:lnTo>
                  <a:lnTo>
                    <a:pt x="102108" y="64008"/>
                  </a:lnTo>
                  <a:lnTo>
                    <a:pt x="105156" y="60960"/>
                  </a:lnTo>
                  <a:lnTo>
                    <a:pt x="108204" y="54864"/>
                  </a:lnTo>
                  <a:lnTo>
                    <a:pt x="108204" y="47244"/>
                  </a:lnTo>
                  <a:lnTo>
                    <a:pt x="106775" y="44386"/>
                  </a:lnTo>
                  <a:lnTo>
                    <a:pt x="106680" y="44196"/>
                  </a:lnTo>
                  <a:lnTo>
                    <a:pt x="103632" y="39624"/>
                  </a:lnTo>
                  <a:lnTo>
                    <a:pt x="99060" y="35052"/>
                  </a:lnTo>
                  <a:lnTo>
                    <a:pt x="126516" y="35052"/>
                  </a:lnTo>
                  <a:lnTo>
                    <a:pt x="135520" y="54864"/>
                  </a:lnTo>
                  <a:lnTo>
                    <a:pt x="135636" y="57912"/>
                  </a:lnTo>
                  <a:lnTo>
                    <a:pt x="134366" y="65532"/>
                  </a:lnTo>
                  <a:close/>
                </a:path>
                <a:path w="274320" h="257810">
                  <a:moveTo>
                    <a:pt x="99098" y="111061"/>
                  </a:moveTo>
                  <a:lnTo>
                    <a:pt x="56388" y="111061"/>
                  </a:lnTo>
                  <a:lnTo>
                    <a:pt x="63246" y="110656"/>
                  </a:lnTo>
                  <a:lnTo>
                    <a:pt x="70104" y="106680"/>
                  </a:lnTo>
                  <a:lnTo>
                    <a:pt x="74676" y="102108"/>
                  </a:lnTo>
                  <a:lnTo>
                    <a:pt x="76200" y="97536"/>
                  </a:lnTo>
                  <a:lnTo>
                    <a:pt x="76200" y="88392"/>
                  </a:lnTo>
                  <a:lnTo>
                    <a:pt x="73152" y="82296"/>
                  </a:lnTo>
                  <a:lnTo>
                    <a:pt x="60960" y="70104"/>
                  </a:lnTo>
                  <a:lnTo>
                    <a:pt x="132892" y="70104"/>
                  </a:lnTo>
                  <a:lnTo>
                    <a:pt x="131064" y="74676"/>
                  </a:lnTo>
                  <a:lnTo>
                    <a:pt x="124968" y="80772"/>
                  </a:lnTo>
                  <a:lnTo>
                    <a:pt x="115824" y="86868"/>
                  </a:lnTo>
                  <a:lnTo>
                    <a:pt x="111252" y="86868"/>
                  </a:lnTo>
                  <a:lnTo>
                    <a:pt x="108204" y="88392"/>
                  </a:lnTo>
                  <a:lnTo>
                    <a:pt x="96012" y="88392"/>
                  </a:lnTo>
                  <a:lnTo>
                    <a:pt x="100584" y="96012"/>
                  </a:lnTo>
                  <a:lnTo>
                    <a:pt x="100584" y="103632"/>
                  </a:lnTo>
                  <a:lnTo>
                    <a:pt x="99179" y="110656"/>
                  </a:lnTo>
                  <a:lnTo>
                    <a:pt x="99098" y="111061"/>
                  </a:lnTo>
                  <a:close/>
                </a:path>
                <a:path w="274320" h="257810">
                  <a:moveTo>
                    <a:pt x="121920" y="219456"/>
                  </a:moveTo>
                  <a:lnTo>
                    <a:pt x="73152" y="166116"/>
                  </a:lnTo>
                  <a:lnTo>
                    <a:pt x="167640" y="79248"/>
                  </a:lnTo>
                  <a:lnTo>
                    <a:pt x="202474" y="117348"/>
                  </a:lnTo>
                  <a:lnTo>
                    <a:pt x="167640" y="117348"/>
                  </a:lnTo>
                  <a:lnTo>
                    <a:pt x="149352" y="134112"/>
                  </a:lnTo>
                  <a:lnTo>
                    <a:pt x="165977" y="152400"/>
                  </a:lnTo>
                  <a:lnTo>
                    <a:pt x="131064" y="152400"/>
                  </a:lnTo>
                  <a:lnTo>
                    <a:pt x="111252" y="169164"/>
                  </a:lnTo>
                  <a:lnTo>
                    <a:pt x="141732" y="202692"/>
                  </a:lnTo>
                  <a:lnTo>
                    <a:pt x="121920" y="219456"/>
                  </a:lnTo>
                  <a:close/>
                </a:path>
                <a:path w="274320" h="257810">
                  <a:moveTo>
                    <a:pt x="198120" y="149352"/>
                  </a:moveTo>
                  <a:lnTo>
                    <a:pt x="167640" y="117348"/>
                  </a:lnTo>
                  <a:lnTo>
                    <a:pt x="202474" y="117348"/>
                  </a:lnTo>
                  <a:lnTo>
                    <a:pt x="216408" y="132588"/>
                  </a:lnTo>
                  <a:lnTo>
                    <a:pt x="198120" y="149352"/>
                  </a:lnTo>
                  <a:close/>
                </a:path>
                <a:path w="274320" h="257810">
                  <a:moveTo>
                    <a:pt x="156972" y="257556"/>
                  </a:moveTo>
                  <a:lnTo>
                    <a:pt x="138684" y="237743"/>
                  </a:lnTo>
                  <a:lnTo>
                    <a:pt x="233172" y="150876"/>
                  </a:lnTo>
                  <a:lnTo>
                    <a:pt x="263652" y="182880"/>
                  </a:lnTo>
                  <a:lnTo>
                    <a:pt x="265821" y="185928"/>
                  </a:lnTo>
                  <a:lnTo>
                    <a:pt x="234696" y="185928"/>
                  </a:lnTo>
                  <a:lnTo>
                    <a:pt x="210312" y="208788"/>
                  </a:lnTo>
                  <a:lnTo>
                    <a:pt x="220980" y="219456"/>
                  </a:lnTo>
                  <a:lnTo>
                    <a:pt x="224028" y="220980"/>
                  </a:lnTo>
                  <a:lnTo>
                    <a:pt x="230124" y="220980"/>
                  </a:lnTo>
                  <a:lnTo>
                    <a:pt x="234696" y="222504"/>
                  </a:lnTo>
                  <a:lnTo>
                    <a:pt x="271979" y="222504"/>
                  </a:lnTo>
                  <a:lnTo>
                    <a:pt x="271466" y="224028"/>
                  </a:lnTo>
                  <a:lnTo>
                    <a:pt x="193548" y="224028"/>
                  </a:lnTo>
                  <a:lnTo>
                    <a:pt x="156972" y="257556"/>
                  </a:lnTo>
                  <a:close/>
                </a:path>
                <a:path w="274320" h="257810">
                  <a:moveTo>
                    <a:pt x="160020" y="184404"/>
                  </a:moveTo>
                  <a:lnTo>
                    <a:pt x="131064" y="152400"/>
                  </a:lnTo>
                  <a:lnTo>
                    <a:pt x="165977" y="152400"/>
                  </a:lnTo>
                  <a:lnTo>
                    <a:pt x="179832" y="167640"/>
                  </a:lnTo>
                  <a:lnTo>
                    <a:pt x="160020" y="184404"/>
                  </a:lnTo>
                  <a:close/>
                </a:path>
                <a:path w="274320" h="257810">
                  <a:moveTo>
                    <a:pt x="271979" y="222504"/>
                  </a:moveTo>
                  <a:lnTo>
                    <a:pt x="234696" y="222504"/>
                  </a:lnTo>
                  <a:lnTo>
                    <a:pt x="237744" y="220980"/>
                  </a:lnTo>
                  <a:lnTo>
                    <a:pt x="245364" y="213360"/>
                  </a:lnTo>
                  <a:lnTo>
                    <a:pt x="246888" y="210312"/>
                  </a:lnTo>
                  <a:lnTo>
                    <a:pt x="246888" y="199643"/>
                  </a:lnTo>
                  <a:lnTo>
                    <a:pt x="243840" y="195072"/>
                  </a:lnTo>
                  <a:lnTo>
                    <a:pt x="234696" y="185928"/>
                  </a:lnTo>
                  <a:lnTo>
                    <a:pt x="265821" y="185928"/>
                  </a:lnTo>
                  <a:lnTo>
                    <a:pt x="268533" y="189738"/>
                  </a:lnTo>
                  <a:lnTo>
                    <a:pt x="271843" y="196596"/>
                  </a:lnTo>
                  <a:lnTo>
                    <a:pt x="273724" y="203454"/>
                  </a:lnTo>
                  <a:lnTo>
                    <a:pt x="274319" y="210312"/>
                  </a:lnTo>
                  <a:lnTo>
                    <a:pt x="273486" y="218027"/>
                  </a:lnTo>
                  <a:lnTo>
                    <a:pt x="271979" y="222504"/>
                  </a:lnTo>
                  <a:close/>
                </a:path>
                <a:path w="274320" h="257810">
                  <a:moveTo>
                    <a:pt x="236220" y="249936"/>
                  </a:moveTo>
                  <a:lnTo>
                    <a:pt x="228600" y="248412"/>
                  </a:lnTo>
                  <a:lnTo>
                    <a:pt x="213360" y="242316"/>
                  </a:lnTo>
                  <a:lnTo>
                    <a:pt x="204216" y="236219"/>
                  </a:lnTo>
                  <a:lnTo>
                    <a:pt x="193548" y="224028"/>
                  </a:lnTo>
                  <a:lnTo>
                    <a:pt x="271466" y="224028"/>
                  </a:lnTo>
                  <a:lnTo>
                    <a:pt x="236220" y="2499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6327137" y="3812529"/>
            <a:ext cx="868680" cy="7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-635" algn="ctr">
              <a:lnSpc>
                <a:spcPct val="101899"/>
              </a:lnSpc>
              <a:spcBef>
                <a:spcPts val="95"/>
              </a:spcBef>
            </a:pPr>
            <a:r>
              <a:rPr sz="1550" spc="-20" dirty="0">
                <a:solidFill>
                  <a:srgbClr val="FF0000"/>
                </a:solidFill>
                <a:latin typeface="Arial MT"/>
                <a:cs typeface="Arial MT"/>
              </a:rPr>
              <a:t>Lead </a:t>
            </a:r>
            <a:r>
              <a:rPr sz="1550" spc="-50" dirty="0">
                <a:solidFill>
                  <a:srgbClr val="FF0000"/>
                </a:solidFill>
                <a:latin typeface="Arial MT"/>
                <a:cs typeface="Arial MT"/>
              </a:rPr>
              <a:t>Appointed </a:t>
            </a:r>
            <a:r>
              <a:rPr sz="1550" spc="-10" dirty="0">
                <a:solidFill>
                  <a:srgbClr val="FF0000"/>
                </a:solidFill>
                <a:latin typeface="Arial MT"/>
                <a:cs typeface="Arial MT"/>
              </a:rPr>
              <a:t>Party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05266" y="4765030"/>
            <a:ext cx="559435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-20" dirty="0">
                <a:latin typeface="Arial MT"/>
                <a:cs typeface="Arial MT"/>
              </a:rPr>
              <a:t>More </a:t>
            </a:r>
            <a:r>
              <a:rPr sz="1550" spc="-55" dirty="0">
                <a:latin typeface="Arial MT"/>
                <a:cs typeface="Arial MT"/>
              </a:rPr>
              <a:t>details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94897" y="4740670"/>
            <a:ext cx="559435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1899"/>
              </a:lnSpc>
              <a:spcBef>
                <a:spcPts val="95"/>
              </a:spcBef>
            </a:pPr>
            <a:r>
              <a:rPr sz="1550" spc="-20" dirty="0">
                <a:latin typeface="Arial MT"/>
                <a:cs typeface="Arial MT"/>
              </a:rPr>
              <a:t>More </a:t>
            </a:r>
            <a:r>
              <a:rPr sz="1550" spc="-55" dirty="0">
                <a:latin typeface="Arial MT"/>
                <a:cs typeface="Arial MT"/>
              </a:rPr>
              <a:t>details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32" name="Slide Number Placeholder 31">
            <a:extLst>
              <a:ext uri="{FF2B5EF4-FFF2-40B4-BE49-F238E27FC236}">
                <a16:creationId xmlns:a16="http://schemas.microsoft.com/office/drawing/2014/main" id="{D4B3D00C-B12A-4DFB-A159-CF153745C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2841" y="1680378"/>
            <a:ext cx="77216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190" dirty="0"/>
              <a:t>BEP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08520"/>
            <a:ext cx="7811770" cy="14389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7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60" dirty="0">
                <a:latin typeface="Arial"/>
                <a:cs typeface="Arial"/>
              </a:rPr>
              <a:t>Sometimes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it</a:t>
            </a:r>
            <a:r>
              <a:rPr sz="2100" b="1" spc="-114" dirty="0">
                <a:latin typeface="Arial"/>
                <a:cs typeface="Arial"/>
              </a:rPr>
              <a:t> </a:t>
            </a:r>
            <a:r>
              <a:rPr sz="2100" b="1" spc="-220" dirty="0">
                <a:latin typeface="Arial"/>
                <a:cs typeface="Arial"/>
              </a:rPr>
              <a:t>is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55" dirty="0">
                <a:latin typeface="Arial"/>
                <a:cs typeface="Arial"/>
              </a:rPr>
              <a:t>required</a:t>
            </a:r>
            <a:r>
              <a:rPr sz="2100" b="1" spc="-7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to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80" dirty="0">
                <a:latin typeface="Arial"/>
                <a:cs typeface="Arial"/>
              </a:rPr>
              <a:t>submit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pre-</a:t>
            </a:r>
            <a:r>
              <a:rPr sz="2100" b="1" spc="-160" dirty="0">
                <a:latin typeface="Arial"/>
                <a:cs typeface="Arial"/>
              </a:rPr>
              <a:t>BEP</a:t>
            </a:r>
            <a:r>
              <a:rPr sz="2100" b="1" spc="-45" dirty="0">
                <a:latin typeface="Arial"/>
                <a:cs typeface="Arial"/>
              </a:rPr>
              <a:t> in</a:t>
            </a:r>
            <a:r>
              <a:rPr sz="2100" b="1" spc="-70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the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45" dirty="0">
                <a:latin typeface="Arial"/>
                <a:cs typeface="Arial"/>
              </a:rPr>
              <a:t>bidding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60" dirty="0">
                <a:latin typeface="Arial"/>
                <a:cs typeface="Arial"/>
              </a:rPr>
              <a:t>phase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60" dirty="0">
                <a:latin typeface="Arial"/>
                <a:cs typeface="Arial"/>
              </a:rPr>
              <a:t>Sometimes</a:t>
            </a:r>
            <a:r>
              <a:rPr sz="2100" b="1" spc="-3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it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220" dirty="0">
                <a:latin typeface="Arial"/>
                <a:cs typeface="Arial"/>
              </a:rPr>
              <a:t>is</a:t>
            </a:r>
            <a:r>
              <a:rPr sz="2100" b="1" spc="-45" dirty="0">
                <a:latin typeface="Arial"/>
                <a:cs typeface="Arial"/>
              </a:rPr>
              <a:t> </a:t>
            </a:r>
            <a:r>
              <a:rPr sz="2100" b="1" spc="-55" dirty="0">
                <a:latin typeface="Arial"/>
                <a:cs typeface="Arial"/>
              </a:rPr>
              <a:t>required</a:t>
            </a:r>
            <a:r>
              <a:rPr sz="2100" b="1" spc="-6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to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fill</a:t>
            </a:r>
            <a:r>
              <a:rPr sz="2100" b="1" spc="-70" dirty="0">
                <a:latin typeface="Arial"/>
                <a:cs typeface="Arial"/>
              </a:rPr>
              <a:t> </a:t>
            </a:r>
            <a:r>
              <a:rPr sz="2100" b="1" spc="-40" dirty="0">
                <a:latin typeface="Arial"/>
                <a:cs typeface="Arial"/>
              </a:rPr>
              <a:t>BIM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200" dirty="0">
                <a:latin typeface="Arial"/>
                <a:cs typeface="Arial"/>
              </a:rPr>
              <a:t>assessment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form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8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55" dirty="0">
                <a:latin typeface="Arial"/>
                <a:cs typeface="Arial"/>
              </a:rPr>
              <a:t>BEP</a:t>
            </a:r>
            <a:r>
              <a:rPr sz="2100" b="1" spc="-65" dirty="0">
                <a:latin typeface="Arial"/>
                <a:cs typeface="Arial"/>
              </a:rPr>
              <a:t> </a:t>
            </a:r>
            <a:r>
              <a:rPr sz="2100" b="1" spc="-229" dirty="0">
                <a:latin typeface="Arial"/>
                <a:cs typeface="Arial"/>
              </a:rPr>
              <a:t>is</a:t>
            </a:r>
            <a:r>
              <a:rPr sz="2100" b="1" spc="-45" dirty="0">
                <a:latin typeface="Arial"/>
                <a:cs typeface="Arial"/>
              </a:rPr>
              <a:t> </a:t>
            </a:r>
            <a:r>
              <a:rPr sz="2100" b="1" spc="65" dirty="0">
                <a:latin typeface="Arial"/>
                <a:cs typeface="Arial"/>
              </a:rPr>
              <a:t>a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50" dirty="0">
                <a:latin typeface="Arial"/>
                <a:cs typeface="Arial"/>
              </a:rPr>
              <a:t>live</a:t>
            </a:r>
            <a:r>
              <a:rPr sz="2100" b="1" spc="-60" dirty="0">
                <a:latin typeface="Arial"/>
                <a:cs typeface="Arial"/>
              </a:rPr>
              <a:t> </a:t>
            </a:r>
            <a:r>
              <a:rPr sz="2100" b="1" spc="-95" dirty="0">
                <a:latin typeface="Arial"/>
                <a:cs typeface="Arial"/>
              </a:rPr>
              <a:t>document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40" dirty="0">
                <a:latin typeface="Arial"/>
                <a:cs typeface="Arial"/>
              </a:rPr>
              <a:t>(always</a:t>
            </a:r>
            <a:r>
              <a:rPr sz="2100" b="1" spc="-70" dirty="0">
                <a:latin typeface="Arial"/>
                <a:cs typeface="Arial"/>
              </a:rPr>
              <a:t> </a:t>
            </a:r>
            <a:r>
              <a:rPr sz="2100" b="1" spc="-145" dirty="0">
                <a:latin typeface="Arial"/>
                <a:cs typeface="Arial"/>
              </a:rPr>
              <a:t>Code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190" dirty="0">
                <a:latin typeface="Arial"/>
                <a:cs typeface="Arial"/>
              </a:rPr>
              <a:t>B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50" dirty="0">
                <a:latin typeface="Arial"/>
                <a:cs typeface="Arial"/>
              </a:rPr>
              <a:t>not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25" dirty="0">
                <a:latin typeface="Arial"/>
                <a:cs typeface="Arial"/>
              </a:rPr>
              <a:t>A)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0A99F2-AA13-4FEB-B9A6-2BBB28732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02841" y="1680378"/>
            <a:ext cx="77216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190" dirty="0"/>
              <a:t>BEP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08520"/>
            <a:ext cx="6064885" cy="193548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7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10" dirty="0">
                <a:latin typeface="Arial"/>
                <a:cs typeface="Arial"/>
              </a:rPr>
              <a:t>For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75" dirty="0">
                <a:latin typeface="Arial"/>
                <a:cs typeface="Arial"/>
              </a:rPr>
              <a:t>your</a:t>
            </a:r>
            <a:r>
              <a:rPr sz="2100" b="1" spc="-60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reference: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00" dirty="0">
                <a:latin typeface="Arial"/>
                <a:cs typeface="Arial"/>
              </a:rPr>
              <a:t>cpix_post_contract_bim_execution_plan_bep_r1.0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8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80" dirty="0">
                <a:latin typeface="Arial"/>
                <a:cs typeface="Arial"/>
              </a:rPr>
              <a:t>cpix_pre-</a:t>
            </a:r>
            <a:r>
              <a:rPr sz="2100" b="1" spc="-75" dirty="0">
                <a:latin typeface="Arial"/>
                <a:cs typeface="Arial"/>
              </a:rPr>
              <a:t>contract_bim_execution_plan_bep_v2.0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90" dirty="0">
                <a:latin typeface="Arial"/>
                <a:cs typeface="Arial"/>
              </a:rPr>
              <a:t>cpix_-</a:t>
            </a:r>
            <a:r>
              <a:rPr sz="2100" b="1" spc="-100" dirty="0">
                <a:latin typeface="Arial"/>
                <a:cs typeface="Arial"/>
              </a:rPr>
              <a:t>_bim_assessment_form_ver_1.0</a:t>
            </a:r>
            <a:endParaRPr sz="2100">
              <a:latin typeface="Arial"/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62976B-DAA6-447A-8B91-727B5615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1268" y="1834895"/>
            <a:ext cx="8727947" cy="343052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EF3568-AB2D-4F4A-9E1D-E1F4ABF93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7854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204" dirty="0"/>
              <a:t>CDE</a:t>
            </a:r>
            <a:endParaRPr sz="3150"/>
          </a:p>
        </p:txBody>
      </p:sp>
      <p:grpSp>
        <p:nvGrpSpPr>
          <p:cNvPr id="3" name="object 3"/>
          <p:cNvGrpSpPr/>
          <p:nvPr/>
        </p:nvGrpSpPr>
        <p:grpSpPr>
          <a:xfrm>
            <a:off x="994410" y="2538222"/>
            <a:ext cx="3154680" cy="1952625"/>
            <a:chOff x="994410" y="2538222"/>
            <a:chExt cx="3154680" cy="1952625"/>
          </a:xfrm>
        </p:grpSpPr>
        <p:sp>
          <p:nvSpPr>
            <p:cNvPr id="4" name="object 4"/>
            <p:cNvSpPr/>
            <p:nvPr/>
          </p:nvSpPr>
          <p:spPr>
            <a:xfrm>
              <a:off x="1001268" y="2545080"/>
              <a:ext cx="3141345" cy="1938655"/>
            </a:xfrm>
            <a:custGeom>
              <a:avLst/>
              <a:gdLst/>
              <a:ahLst/>
              <a:cxnLst/>
              <a:rect l="l" t="t" r="r" b="b"/>
              <a:pathLst>
                <a:path w="3141345" h="1938654">
                  <a:moveTo>
                    <a:pt x="2817875" y="1938528"/>
                  </a:moveTo>
                  <a:lnTo>
                    <a:pt x="323087" y="1938528"/>
                  </a:lnTo>
                  <a:lnTo>
                    <a:pt x="275373" y="1935022"/>
                  </a:lnTo>
                  <a:lnTo>
                    <a:pt x="229822" y="1924838"/>
                  </a:lnTo>
                  <a:lnTo>
                    <a:pt x="186937" y="1908478"/>
                  </a:lnTo>
                  <a:lnTo>
                    <a:pt x="147219" y="1886444"/>
                  </a:lnTo>
                  <a:lnTo>
                    <a:pt x="111170" y="1859236"/>
                  </a:lnTo>
                  <a:lnTo>
                    <a:pt x="79291" y="1827357"/>
                  </a:lnTo>
                  <a:lnTo>
                    <a:pt x="52083" y="1791307"/>
                  </a:lnTo>
                  <a:lnTo>
                    <a:pt x="30049" y="1751590"/>
                  </a:lnTo>
                  <a:lnTo>
                    <a:pt x="13689" y="1708705"/>
                  </a:lnTo>
                  <a:lnTo>
                    <a:pt x="3506" y="1663154"/>
                  </a:lnTo>
                  <a:lnTo>
                    <a:pt x="0" y="1615439"/>
                  </a:lnTo>
                  <a:lnTo>
                    <a:pt x="0" y="323087"/>
                  </a:lnTo>
                  <a:lnTo>
                    <a:pt x="3506" y="275373"/>
                  </a:lnTo>
                  <a:lnTo>
                    <a:pt x="13689" y="229822"/>
                  </a:lnTo>
                  <a:lnTo>
                    <a:pt x="30049" y="186937"/>
                  </a:lnTo>
                  <a:lnTo>
                    <a:pt x="52083" y="147219"/>
                  </a:lnTo>
                  <a:lnTo>
                    <a:pt x="79291" y="111170"/>
                  </a:lnTo>
                  <a:lnTo>
                    <a:pt x="111170" y="79291"/>
                  </a:lnTo>
                  <a:lnTo>
                    <a:pt x="147219" y="52083"/>
                  </a:lnTo>
                  <a:lnTo>
                    <a:pt x="186937" y="30049"/>
                  </a:lnTo>
                  <a:lnTo>
                    <a:pt x="229822" y="13689"/>
                  </a:lnTo>
                  <a:lnTo>
                    <a:pt x="275373" y="3506"/>
                  </a:lnTo>
                  <a:lnTo>
                    <a:pt x="323087" y="0"/>
                  </a:lnTo>
                  <a:lnTo>
                    <a:pt x="2817875" y="0"/>
                  </a:lnTo>
                  <a:lnTo>
                    <a:pt x="2865590" y="3506"/>
                  </a:lnTo>
                  <a:lnTo>
                    <a:pt x="2911141" y="13689"/>
                  </a:lnTo>
                  <a:lnTo>
                    <a:pt x="2954026" y="30049"/>
                  </a:lnTo>
                  <a:lnTo>
                    <a:pt x="2993744" y="52083"/>
                  </a:lnTo>
                  <a:lnTo>
                    <a:pt x="3029793" y="79291"/>
                  </a:lnTo>
                  <a:lnTo>
                    <a:pt x="3061672" y="111170"/>
                  </a:lnTo>
                  <a:lnTo>
                    <a:pt x="3088880" y="147219"/>
                  </a:lnTo>
                  <a:lnTo>
                    <a:pt x="3110914" y="186937"/>
                  </a:lnTo>
                  <a:lnTo>
                    <a:pt x="3127274" y="229822"/>
                  </a:lnTo>
                  <a:lnTo>
                    <a:pt x="3137458" y="275373"/>
                  </a:lnTo>
                  <a:lnTo>
                    <a:pt x="3140964" y="323087"/>
                  </a:lnTo>
                  <a:lnTo>
                    <a:pt x="3140964" y="1615439"/>
                  </a:lnTo>
                  <a:lnTo>
                    <a:pt x="3137458" y="1663154"/>
                  </a:lnTo>
                  <a:lnTo>
                    <a:pt x="3127274" y="1708705"/>
                  </a:lnTo>
                  <a:lnTo>
                    <a:pt x="3110914" y="1751590"/>
                  </a:lnTo>
                  <a:lnTo>
                    <a:pt x="3088880" y="1791307"/>
                  </a:lnTo>
                  <a:lnTo>
                    <a:pt x="3061672" y="1827357"/>
                  </a:lnTo>
                  <a:lnTo>
                    <a:pt x="3029793" y="1859236"/>
                  </a:lnTo>
                  <a:lnTo>
                    <a:pt x="2993744" y="1886444"/>
                  </a:lnTo>
                  <a:lnTo>
                    <a:pt x="2954026" y="1908478"/>
                  </a:lnTo>
                  <a:lnTo>
                    <a:pt x="2911141" y="1924838"/>
                  </a:lnTo>
                  <a:lnTo>
                    <a:pt x="2865590" y="1935022"/>
                  </a:lnTo>
                  <a:lnTo>
                    <a:pt x="2817875" y="19385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1268" y="2545080"/>
              <a:ext cx="3141345" cy="1938655"/>
            </a:xfrm>
            <a:custGeom>
              <a:avLst/>
              <a:gdLst/>
              <a:ahLst/>
              <a:cxnLst/>
              <a:rect l="l" t="t" r="r" b="b"/>
              <a:pathLst>
                <a:path w="3141345" h="1938654">
                  <a:moveTo>
                    <a:pt x="0" y="323087"/>
                  </a:moveTo>
                  <a:lnTo>
                    <a:pt x="3506" y="275373"/>
                  </a:lnTo>
                  <a:lnTo>
                    <a:pt x="13689" y="229822"/>
                  </a:lnTo>
                  <a:lnTo>
                    <a:pt x="30049" y="186937"/>
                  </a:lnTo>
                  <a:lnTo>
                    <a:pt x="52083" y="147219"/>
                  </a:lnTo>
                  <a:lnTo>
                    <a:pt x="79291" y="111170"/>
                  </a:lnTo>
                  <a:lnTo>
                    <a:pt x="111170" y="79291"/>
                  </a:lnTo>
                  <a:lnTo>
                    <a:pt x="147219" y="52083"/>
                  </a:lnTo>
                  <a:lnTo>
                    <a:pt x="186937" y="30049"/>
                  </a:lnTo>
                  <a:lnTo>
                    <a:pt x="229822" y="13689"/>
                  </a:lnTo>
                  <a:lnTo>
                    <a:pt x="275373" y="3506"/>
                  </a:lnTo>
                  <a:lnTo>
                    <a:pt x="323087" y="0"/>
                  </a:lnTo>
                  <a:lnTo>
                    <a:pt x="2817875" y="0"/>
                  </a:lnTo>
                  <a:lnTo>
                    <a:pt x="2865590" y="3506"/>
                  </a:lnTo>
                  <a:lnTo>
                    <a:pt x="2911141" y="13689"/>
                  </a:lnTo>
                  <a:lnTo>
                    <a:pt x="2954026" y="30049"/>
                  </a:lnTo>
                  <a:lnTo>
                    <a:pt x="2993744" y="52083"/>
                  </a:lnTo>
                  <a:lnTo>
                    <a:pt x="3029793" y="79291"/>
                  </a:lnTo>
                  <a:lnTo>
                    <a:pt x="3061672" y="111170"/>
                  </a:lnTo>
                  <a:lnTo>
                    <a:pt x="3088880" y="147219"/>
                  </a:lnTo>
                  <a:lnTo>
                    <a:pt x="3110914" y="186937"/>
                  </a:lnTo>
                  <a:lnTo>
                    <a:pt x="3127274" y="229822"/>
                  </a:lnTo>
                  <a:lnTo>
                    <a:pt x="3137458" y="275373"/>
                  </a:lnTo>
                  <a:lnTo>
                    <a:pt x="3140964" y="323087"/>
                  </a:lnTo>
                  <a:lnTo>
                    <a:pt x="3140964" y="1615439"/>
                  </a:lnTo>
                  <a:lnTo>
                    <a:pt x="3137458" y="1663154"/>
                  </a:lnTo>
                  <a:lnTo>
                    <a:pt x="3127274" y="1708705"/>
                  </a:lnTo>
                  <a:lnTo>
                    <a:pt x="3110914" y="1751590"/>
                  </a:lnTo>
                  <a:lnTo>
                    <a:pt x="3088880" y="1791307"/>
                  </a:lnTo>
                  <a:lnTo>
                    <a:pt x="3061672" y="1827357"/>
                  </a:lnTo>
                  <a:lnTo>
                    <a:pt x="3029793" y="1859236"/>
                  </a:lnTo>
                  <a:lnTo>
                    <a:pt x="2993744" y="1886444"/>
                  </a:lnTo>
                  <a:lnTo>
                    <a:pt x="2954026" y="1908478"/>
                  </a:lnTo>
                  <a:lnTo>
                    <a:pt x="2911141" y="1924838"/>
                  </a:lnTo>
                  <a:lnTo>
                    <a:pt x="2865590" y="1935022"/>
                  </a:lnTo>
                  <a:lnTo>
                    <a:pt x="2817875" y="1938528"/>
                  </a:lnTo>
                  <a:lnTo>
                    <a:pt x="323087" y="1938528"/>
                  </a:lnTo>
                  <a:lnTo>
                    <a:pt x="275373" y="1935022"/>
                  </a:lnTo>
                  <a:lnTo>
                    <a:pt x="229822" y="1924838"/>
                  </a:lnTo>
                  <a:lnTo>
                    <a:pt x="186937" y="1908478"/>
                  </a:lnTo>
                  <a:lnTo>
                    <a:pt x="147219" y="1886444"/>
                  </a:lnTo>
                  <a:lnTo>
                    <a:pt x="111170" y="1859236"/>
                  </a:lnTo>
                  <a:lnTo>
                    <a:pt x="79291" y="1827357"/>
                  </a:lnTo>
                  <a:lnTo>
                    <a:pt x="52083" y="1791307"/>
                  </a:lnTo>
                  <a:lnTo>
                    <a:pt x="30049" y="1751590"/>
                  </a:lnTo>
                  <a:lnTo>
                    <a:pt x="13689" y="1708705"/>
                  </a:lnTo>
                  <a:lnTo>
                    <a:pt x="3506" y="1663154"/>
                  </a:lnTo>
                  <a:lnTo>
                    <a:pt x="0" y="1615439"/>
                  </a:lnTo>
                  <a:lnTo>
                    <a:pt x="0" y="323087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163855" y="2889005"/>
            <a:ext cx="2764155" cy="7486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50" dirty="0">
                <a:latin typeface="Arial MT"/>
                <a:cs typeface="Arial MT"/>
              </a:rPr>
              <a:t>Dear</a:t>
            </a:r>
            <a:r>
              <a:rPr sz="1550" spc="-40" dirty="0">
                <a:latin typeface="Arial MT"/>
                <a:cs typeface="Arial MT"/>
              </a:rPr>
              <a:t> </a:t>
            </a:r>
            <a:r>
              <a:rPr sz="1550" spc="-20" dirty="0">
                <a:latin typeface="Arial MT"/>
                <a:cs typeface="Arial MT"/>
              </a:rPr>
              <a:t>Ahmad</a:t>
            </a:r>
            <a:endParaRPr sz="1550">
              <a:latin typeface="Arial MT"/>
              <a:cs typeface="Arial MT"/>
            </a:endParaRPr>
          </a:p>
          <a:p>
            <a:pPr marL="12700" marR="5080">
              <a:lnSpc>
                <a:spcPts val="1900"/>
              </a:lnSpc>
              <a:spcBef>
                <a:spcPts val="70"/>
              </a:spcBef>
            </a:pPr>
            <a:r>
              <a:rPr sz="1550" spc="-114" dirty="0">
                <a:latin typeface="Arial MT"/>
                <a:cs typeface="Arial MT"/>
              </a:rPr>
              <a:t>Please</a:t>
            </a:r>
            <a:r>
              <a:rPr sz="1550" spc="-15" dirty="0">
                <a:latin typeface="Arial MT"/>
                <a:cs typeface="Arial MT"/>
              </a:rPr>
              <a:t> </a:t>
            </a:r>
            <a:r>
              <a:rPr sz="1550" spc="-130" dirty="0">
                <a:latin typeface="Arial MT"/>
                <a:cs typeface="Arial MT"/>
              </a:rPr>
              <a:t>send</a:t>
            </a:r>
            <a:r>
              <a:rPr sz="1550" dirty="0">
                <a:latin typeface="Arial MT"/>
                <a:cs typeface="Arial MT"/>
              </a:rPr>
              <a:t> </a:t>
            </a:r>
            <a:r>
              <a:rPr sz="1550" spc="-160" dirty="0">
                <a:latin typeface="Arial MT"/>
                <a:cs typeface="Arial MT"/>
              </a:rPr>
              <a:t>me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spc="-80" dirty="0">
                <a:latin typeface="Arial MT"/>
                <a:cs typeface="Arial MT"/>
              </a:rPr>
              <a:t>the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spc="-55" dirty="0">
                <a:latin typeface="Arial MT"/>
                <a:cs typeface="Arial MT"/>
              </a:rPr>
              <a:t>last</a:t>
            </a:r>
            <a:r>
              <a:rPr sz="1550" dirty="0">
                <a:latin typeface="Arial MT"/>
                <a:cs typeface="Arial MT"/>
              </a:rPr>
              <a:t> </a:t>
            </a:r>
            <a:r>
              <a:rPr sz="1550" spc="-10" dirty="0">
                <a:latin typeface="Arial MT"/>
                <a:cs typeface="Arial MT"/>
              </a:rPr>
              <a:t>approved </a:t>
            </a:r>
            <a:r>
              <a:rPr sz="1550" spc="-25" dirty="0">
                <a:latin typeface="Arial MT"/>
                <a:cs typeface="Arial MT"/>
              </a:rPr>
              <a:t>flooring</a:t>
            </a:r>
            <a:r>
              <a:rPr sz="1550" spc="-30" dirty="0">
                <a:latin typeface="Arial MT"/>
                <a:cs typeface="Arial MT"/>
              </a:rPr>
              <a:t> </a:t>
            </a:r>
            <a:r>
              <a:rPr sz="1550" spc="-60" dirty="0">
                <a:latin typeface="Arial MT"/>
                <a:cs typeface="Arial MT"/>
              </a:rPr>
              <a:t>drawings</a:t>
            </a:r>
            <a:r>
              <a:rPr sz="1550" spc="-25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for</a:t>
            </a:r>
            <a:r>
              <a:rPr sz="1550" spc="-10" dirty="0">
                <a:latin typeface="Arial MT"/>
                <a:cs typeface="Arial MT"/>
              </a:rPr>
              <a:t> </a:t>
            </a:r>
            <a:r>
              <a:rPr sz="1550" spc="-75" dirty="0">
                <a:latin typeface="Arial MT"/>
                <a:cs typeface="Arial MT"/>
              </a:rPr>
              <a:t>ground</a:t>
            </a:r>
            <a:r>
              <a:rPr sz="1550" spc="-25" dirty="0">
                <a:latin typeface="Arial MT"/>
                <a:cs typeface="Arial MT"/>
              </a:rPr>
              <a:t> </a:t>
            </a:r>
            <a:r>
              <a:rPr sz="1550" spc="-20" dirty="0">
                <a:latin typeface="Arial MT"/>
                <a:cs typeface="Arial MT"/>
              </a:rPr>
              <a:t>floor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63855" y="3850641"/>
            <a:ext cx="99377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150" dirty="0">
                <a:latin typeface="Arial MT"/>
                <a:cs typeface="Arial MT"/>
              </a:rPr>
              <a:t>Best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-65" dirty="0">
                <a:latin typeface="Arial MT"/>
                <a:cs typeface="Arial MT"/>
              </a:rPr>
              <a:t>Regard</a:t>
            </a:r>
            <a:endParaRPr sz="155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07585" y="2567177"/>
            <a:ext cx="3154680" cy="1950720"/>
            <a:chOff x="4307585" y="2567177"/>
            <a:chExt cx="3154680" cy="1950720"/>
          </a:xfrm>
        </p:grpSpPr>
        <p:sp>
          <p:nvSpPr>
            <p:cNvPr id="9" name="object 9"/>
            <p:cNvSpPr/>
            <p:nvPr/>
          </p:nvSpPr>
          <p:spPr>
            <a:xfrm>
              <a:off x="4314443" y="2574035"/>
              <a:ext cx="3141345" cy="1937385"/>
            </a:xfrm>
            <a:custGeom>
              <a:avLst/>
              <a:gdLst/>
              <a:ahLst/>
              <a:cxnLst/>
              <a:rect l="l" t="t" r="r" b="b"/>
              <a:pathLst>
                <a:path w="3141345" h="1937385">
                  <a:moveTo>
                    <a:pt x="2817875" y="1937003"/>
                  </a:moveTo>
                  <a:lnTo>
                    <a:pt x="323087" y="1937003"/>
                  </a:lnTo>
                  <a:lnTo>
                    <a:pt x="275373" y="1933533"/>
                  </a:lnTo>
                  <a:lnTo>
                    <a:pt x="229822" y="1923447"/>
                  </a:lnTo>
                  <a:lnTo>
                    <a:pt x="186937" y="1907232"/>
                  </a:lnTo>
                  <a:lnTo>
                    <a:pt x="147219" y="1885378"/>
                  </a:lnTo>
                  <a:lnTo>
                    <a:pt x="111170" y="1858370"/>
                  </a:lnTo>
                  <a:lnTo>
                    <a:pt x="79291" y="1826698"/>
                  </a:lnTo>
                  <a:lnTo>
                    <a:pt x="52083" y="1790849"/>
                  </a:lnTo>
                  <a:lnTo>
                    <a:pt x="30049" y="1751311"/>
                  </a:lnTo>
                  <a:lnTo>
                    <a:pt x="13689" y="1708572"/>
                  </a:lnTo>
                  <a:lnTo>
                    <a:pt x="3506" y="1663119"/>
                  </a:lnTo>
                  <a:lnTo>
                    <a:pt x="0" y="1615439"/>
                  </a:lnTo>
                  <a:lnTo>
                    <a:pt x="0" y="323087"/>
                  </a:lnTo>
                  <a:lnTo>
                    <a:pt x="3506" y="275373"/>
                  </a:lnTo>
                  <a:lnTo>
                    <a:pt x="13689" y="229822"/>
                  </a:lnTo>
                  <a:lnTo>
                    <a:pt x="30049" y="186937"/>
                  </a:lnTo>
                  <a:lnTo>
                    <a:pt x="52083" y="147219"/>
                  </a:lnTo>
                  <a:lnTo>
                    <a:pt x="79291" y="111170"/>
                  </a:lnTo>
                  <a:lnTo>
                    <a:pt x="111170" y="79291"/>
                  </a:lnTo>
                  <a:lnTo>
                    <a:pt x="147219" y="52083"/>
                  </a:lnTo>
                  <a:lnTo>
                    <a:pt x="186937" y="30049"/>
                  </a:lnTo>
                  <a:lnTo>
                    <a:pt x="229822" y="13689"/>
                  </a:lnTo>
                  <a:lnTo>
                    <a:pt x="275373" y="3506"/>
                  </a:lnTo>
                  <a:lnTo>
                    <a:pt x="323087" y="0"/>
                  </a:lnTo>
                  <a:lnTo>
                    <a:pt x="2817875" y="0"/>
                  </a:lnTo>
                  <a:lnTo>
                    <a:pt x="2865590" y="3506"/>
                  </a:lnTo>
                  <a:lnTo>
                    <a:pt x="2911141" y="13689"/>
                  </a:lnTo>
                  <a:lnTo>
                    <a:pt x="2954026" y="30049"/>
                  </a:lnTo>
                  <a:lnTo>
                    <a:pt x="2993744" y="52083"/>
                  </a:lnTo>
                  <a:lnTo>
                    <a:pt x="3029793" y="79291"/>
                  </a:lnTo>
                  <a:lnTo>
                    <a:pt x="3061672" y="111170"/>
                  </a:lnTo>
                  <a:lnTo>
                    <a:pt x="3088880" y="147219"/>
                  </a:lnTo>
                  <a:lnTo>
                    <a:pt x="3110914" y="186937"/>
                  </a:lnTo>
                  <a:lnTo>
                    <a:pt x="3127274" y="229822"/>
                  </a:lnTo>
                  <a:lnTo>
                    <a:pt x="3137458" y="275373"/>
                  </a:lnTo>
                  <a:lnTo>
                    <a:pt x="3140964" y="323087"/>
                  </a:lnTo>
                  <a:lnTo>
                    <a:pt x="3140964" y="1615439"/>
                  </a:lnTo>
                  <a:lnTo>
                    <a:pt x="3137458" y="1663119"/>
                  </a:lnTo>
                  <a:lnTo>
                    <a:pt x="3127274" y="1708572"/>
                  </a:lnTo>
                  <a:lnTo>
                    <a:pt x="3110914" y="1751311"/>
                  </a:lnTo>
                  <a:lnTo>
                    <a:pt x="3088880" y="1790849"/>
                  </a:lnTo>
                  <a:lnTo>
                    <a:pt x="3061672" y="1826698"/>
                  </a:lnTo>
                  <a:lnTo>
                    <a:pt x="3029793" y="1858370"/>
                  </a:lnTo>
                  <a:lnTo>
                    <a:pt x="2993744" y="1885378"/>
                  </a:lnTo>
                  <a:lnTo>
                    <a:pt x="2954026" y="1907232"/>
                  </a:lnTo>
                  <a:lnTo>
                    <a:pt x="2911141" y="1923447"/>
                  </a:lnTo>
                  <a:lnTo>
                    <a:pt x="2865590" y="1933533"/>
                  </a:lnTo>
                  <a:lnTo>
                    <a:pt x="2817875" y="1937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314443" y="2574035"/>
              <a:ext cx="3141345" cy="1937385"/>
            </a:xfrm>
            <a:custGeom>
              <a:avLst/>
              <a:gdLst/>
              <a:ahLst/>
              <a:cxnLst/>
              <a:rect l="l" t="t" r="r" b="b"/>
              <a:pathLst>
                <a:path w="3141345" h="1937385">
                  <a:moveTo>
                    <a:pt x="0" y="323087"/>
                  </a:moveTo>
                  <a:lnTo>
                    <a:pt x="3506" y="275373"/>
                  </a:lnTo>
                  <a:lnTo>
                    <a:pt x="13689" y="229822"/>
                  </a:lnTo>
                  <a:lnTo>
                    <a:pt x="30049" y="186937"/>
                  </a:lnTo>
                  <a:lnTo>
                    <a:pt x="52083" y="147219"/>
                  </a:lnTo>
                  <a:lnTo>
                    <a:pt x="79291" y="111170"/>
                  </a:lnTo>
                  <a:lnTo>
                    <a:pt x="111170" y="79291"/>
                  </a:lnTo>
                  <a:lnTo>
                    <a:pt x="147219" y="52083"/>
                  </a:lnTo>
                  <a:lnTo>
                    <a:pt x="186937" y="30049"/>
                  </a:lnTo>
                  <a:lnTo>
                    <a:pt x="229822" y="13689"/>
                  </a:lnTo>
                  <a:lnTo>
                    <a:pt x="275373" y="3506"/>
                  </a:lnTo>
                  <a:lnTo>
                    <a:pt x="323087" y="0"/>
                  </a:lnTo>
                  <a:lnTo>
                    <a:pt x="2817875" y="0"/>
                  </a:lnTo>
                  <a:lnTo>
                    <a:pt x="2865590" y="3506"/>
                  </a:lnTo>
                  <a:lnTo>
                    <a:pt x="2911141" y="13689"/>
                  </a:lnTo>
                  <a:lnTo>
                    <a:pt x="2954026" y="30049"/>
                  </a:lnTo>
                  <a:lnTo>
                    <a:pt x="2993744" y="52083"/>
                  </a:lnTo>
                  <a:lnTo>
                    <a:pt x="3029793" y="79291"/>
                  </a:lnTo>
                  <a:lnTo>
                    <a:pt x="3061672" y="111170"/>
                  </a:lnTo>
                  <a:lnTo>
                    <a:pt x="3088880" y="147219"/>
                  </a:lnTo>
                  <a:lnTo>
                    <a:pt x="3110914" y="186937"/>
                  </a:lnTo>
                  <a:lnTo>
                    <a:pt x="3127274" y="229822"/>
                  </a:lnTo>
                  <a:lnTo>
                    <a:pt x="3137458" y="275373"/>
                  </a:lnTo>
                  <a:lnTo>
                    <a:pt x="3140964" y="323087"/>
                  </a:lnTo>
                  <a:lnTo>
                    <a:pt x="3140964" y="1615439"/>
                  </a:lnTo>
                  <a:lnTo>
                    <a:pt x="3137458" y="1663119"/>
                  </a:lnTo>
                  <a:lnTo>
                    <a:pt x="3127274" y="1708572"/>
                  </a:lnTo>
                  <a:lnTo>
                    <a:pt x="3110914" y="1751311"/>
                  </a:lnTo>
                  <a:lnTo>
                    <a:pt x="3088880" y="1790849"/>
                  </a:lnTo>
                  <a:lnTo>
                    <a:pt x="3061672" y="1826698"/>
                  </a:lnTo>
                  <a:lnTo>
                    <a:pt x="3029793" y="1858370"/>
                  </a:lnTo>
                  <a:lnTo>
                    <a:pt x="2993744" y="1885378"/>
                  </a:lnTo>
                  <a:lnTo>
                    <a:pt x="2954026" y="1907232"/>
                  </a:lnTo>
                  <a:lnTo>
                    <a:pt x="2911141" y="1923447"/>
                  </a:lnTo>
                  <a:lnTo>
                    <a:pt x="2865590" y="1933533"/>
                  </a:lnTo>
                  <a:lnTo>
                    <a:pt x="2817875" y="1937003"/>
                  </a:lnTo>
                  <a:lnTo>
                    <a:pt x="323087" y="1937003"/>
                  </a:lnTo>
                  <a:lnTo>
                    <a:pt x="275373" y="1933533"/>
                  </a:lnTo>
                  <a:lnTo>
                    <a:pt x="229822" y="1923447"/>
                  </a:lnTo>
                  <a:lnTo>
                    <a:pt x="186937" y="1907232"/>
                  </a:lnTo>
                  <a:lnTo>
                    <a:pt x="147219" y="1885378"/>
                  </a:lnTo>
                  <a:lnTo>
                    <a:pt x="111170" y="1858370"/>
                  </a:lnTo>
                  <a:lnTo>
                    <a:pt x="79291" y="1826698"/>
                  </a:lnTo>
                  <a:lnTo>
                    <a:pt x="52083" y="1790849"/>
                  </a:lnTo>
                  <a:lnTo>
                    <a:pt x="30049" y="1751311"/>
                  </a:lnTo>
                  <a:lnTo>
                    <a:pt x="13689" y="1708572"/>
                  </a:lnTo>
                  <a:lnTo>
                    <a:pt x="3506" y="1663119"/>
                  </a:lnTo>
                  <a:lnTo>
                    <a:pt x="0" y="1615439"/>
                  </a:lnTo>
                  <a:lnTo>
                    <a:pt x="0" y="323087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477030" y="2916410"/>
            <a:ext cx="2522855" cy="5080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50" dirty="0">
                <a:latin typeface="Arial MT"/>
                <a:cs typeface="Arial MT"/>
              </a:rPr>
              <a:t>Dear</a:t>
            </a:r>
            <a:r>
              <a:rPr sz="1550" spc="-40" dirty="0">
                <a:latin typeface="Arial MT"/>
                <a:cs typeface="Arial MT"/>
              </a:rPr>
              <a:t> </a:t>
            </a:r>
            <a:r>
              <a:rPr sz="1550" spc="-20" dirty="0">
                <a:latin typeface="Arial MT"/>
                <a:cs typeface="Arial MT"/>
              </a:rPr>
              <a:t>Sami</a:t>
            </a:r>
            <a:endParaRPr sz="155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sz="1550" spc="-114" dirty="0">
                <a:latin typeface="Arial MT"/>
                <a:cs typeface="Arial MT"/>
              </a:rPr>
              <a:t>Please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find</a:t>
            </a:r>
            <a:r>
              <a:rPr sz="1550" spc="-35" dirty="0">
                <a:latin typeface="Arial MT"/>
                <a:cs typeface="Arial MT"/>
              </a:rPr>
              <a:t> </a:t>
            </a:r>
            <a:r>
              <a:rPr sz="1550" spc="-75" dirty="0">
                <a:latin typeface="Arial MT"/>
                <a:cs typeface="Arial MT"/>
              </a:rPr>
              <a:t>the</a:t>
            </a:r>
            <a:r>
              <a:rPr sz="1550" dirty="0">
                <a:latin typeface="Arial MT"/>
                <a:cs typeface="Arial MT"/>
              </a:rPr>
              <a:t> </a:t>
            </a:r>
            <a:r>
              <a:rPr sz="1550" spc="-40" dirty="0">
                <a:latin typeface="Arial MT"/>
                <a:cs typeface="Arial MT"/>
              </a:rPr>
              <a:t>attached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file</a:t>
            </a:r>
            <a:r>
              <a:rPr sz="1550" spc="-45" dirty="0">
                <a:latin typeface="Arial MT"/>
                <a:cs typeface="Arial MT"/>
              </a:rPr>
              <a:t> </a:t>
            </a:r>
            <a:r>
              <a:rPr sz="1550" spc="-25" dirty="0">
                <a:latin typeface="Arial MT"/>
                <a:cs typeface="Arial MT"/>
              </a:rPr>
              <a:t>as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477030" y="3398014"/>
            <a:ext cx="87058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70" dirty="0">
                <a:latin typeface="Arial MT"/>
                <a:cs typeface="Arial MT"/>
              </a:rPr>
              <a:t>requested.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477030" y="3878046"/>
            <a:ext cx="99377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150" dirty="0">
                <a:latin typeface="Arial MT"/>
                <a:cs typeface="Arial MT"/>
              </a:rPr>
              <a:t>Best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-65" dirty="0">
                <a:latin typeface="Arial MT"/>
                <a:cs typeface="Arial MT"/>
              </a:rPr>
              <a:t>Regard</a:t>
            </a:r>
            <a:endParaRPr sz="1550">
              <a:latin typeface="Arial MT"/>
              <a:cs typeface="Arial MT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994410" y="4610861"/>
            <a:ext cx="3154680" cy="1950720"/>
            <a:chOff x="994410" y="4610861"/>
            <a:chExt cx="3154680" cy="1950720"/>
          </a:xfrm>
        </p:grpSpPr>
        <p:sp>
          <p:nvSpPr>
            <p:cNvPr id="15" name="object 15"/>
            <p:cNvSpPr/>
            <p:nvPr/>
          </p:nvSpPr>
          <p:spPr>
            <a:xfrm>
              <a:off x="1001268" y="4617719"/>
              <a:ext cx="3141345" cy="1937385"/>
            </a:xfrm>
            <a:custGeom>
              <a:avLst/>
              <a:gdLst/>
              <a:ahLst/>
              <a:cxnLst/>
              <a:rect l="l" t="t" r="r" b="b"/>
              <a:pathLst>
                <a:path w="3141345" h="1937384">
                  <a:moveTo>
                    <a:pt x="2817875" y="1937003"/>
                  </a:moveTo>
                  <a:lnTo>
                    <a:pt x="323087" y="1937003"/>
                  </a:lnTo>
                  <a:lnTo>
                    <a:pt x="275373" y="1933497"/>
                  </a:lnTo>
                  <a:lnTo>
                    <a:pt x="229822" y="1923314"/>
                  </a:lnTo>
                  <a:lnTo>
                    <a:pt x="186937" y="1906954"/>
                  </a:lnTo>
                  <a:lnTo>
                    <a:pt x="147219" y="1884920"/>
                  </a:lnTo>
                  <a:lnTo>
                    <a:pt x="111170" y="1857712"/>
                  </a:lnTo>
                  <a:lnTo>
                    <a:pt x="79291" y="1825833"/>
                  </a:lnTo>
                  <a:lnTo>
                    <a:pt x="52083" y="1789784"/>
                  </a:lnTo>
                  <a:lnTo>
                    <a:pt x="30049" y="1750066"/>
                  </a:lnTo>
                  <a:lnTo>
                    <a:pt x="13689" y="1707181"/>
                  </a:lnTo>
                  <a:lnTo>
                    <a:pt x="3506" y="1661630"/>
                  </a:lnTo>
                  <a:lnTo>
                    <a:pt x="0" y="1613916"/>
                  </a:lnTo>
                  <a:lnTo>
                    <a:pt x="0" y="323087"/>
                  </a:lnTo>
                  <a:lnTo>
                    <a:pt x="3506" y="275373"/>
                  </a:lnTo>
                  <a:lnTo>
                    <a:pt x="13689" y="229822"/>
                  </a:lnTo>
                  <a:lnTo>
                    <a:pt x="30049" y="186937"/>
                  </a:lnTo>
                  <a:lnTo>
                    <a:pt x="52083" y="147219"/>
                  </a:lnTo>
                  <a:lnTo>
                    <a:pt x="79291" y="111170"/>
                  </a:lnTo>
                  <a:lnTo>
                    <a:pt x="111170" y="79291"/>
                  </a:lnTo>
                  <a:lnTo>
                    <a:pt x="147219" y="52083"/>
                  </a:lnTo>
                  <a:lnTo>
                    <a:pt x="186937" y="30049"/>
                  </a:lnTo>
                  <a:lnTo>
                    <a:pt x="229822" y="13689"/>
                  </a:lnTo>
                  <a:lnTo>
                    <a:pt x="275373" y="3506"/>
                  </a:lnTo>
                  <a:lnTo>
                    <a:pt x="323087" y="0"/>
                  </a:lnTo>
                  <a:lnTo>
                    <a:pt x="2817875" y="0"/>
                  </a:lnTo>
                  <a:lnTo>
                    <a:pt x="2865590" y="3506"/>
                  </a:lnTo>
                  <a:lnTo>
                    <a:pt x="2911141" y="13689"/>
                  </a:lnTo>
                  <a:lnTo>
                    <a:pt x="2954026" y="30049"/>
                  </a:lnTo>
                  <a:lnTo>
                    <a:pt x="2993744" y="52083"/>
                  </a:lnTo>
                  <a:lnTo>
                    <a:pt x="3029793" y="79291"/>
                  </a:lnTo>
                  <a:lnTo>
                    <a:pt x="3061672" y="111170"/>
                  </a:lnTo>
                  <a:lnTo>
                    <a:pt x="3088880" y="147219"/>
                  </a:lnTo>
                  <a:lnTo>
                    <a:pt x="3110914" y="186937"/>
                  </a:lnTo>
                  <a:lnTo>
                    <a:pt x="3127274" y="229822"/>
                  </a:lnTo>
                  <a:lnTo>
                    <a:pt x="3137458" y="275373"/>
                  </a:lnTo>
                  <a:lnTo>
                    <a:pt x="3140964" y="323087"/>
                  </a:lnTo>
                  <a:lnTo>
                    <a:pt x="3140964" y="1613916"/>
                  </a:lnTo>
                  <a:lnTo>
                    <a:pt x="3137458" y="1661630"/>
                  </a:lnTo>
                  <a:lnTo>
                    <a:pt x="3127274" y="1707181"/>
                  </a:lnTo>
                  <a:lnTo>
                    <a:pt x="3110914" y="1750066"/>
                  </a:lnTo>
                  <a:lnTo>
                    <a:pt x="3088880" y="1789784"/>
                  </a:lnTo>
                  <a:lnTo>
                    <a:pt x="3061672" y="1825833"/>
                  </a:lnTo>
                  <a:lnTo>
                    <a:pt x="3029793" y="1857712"/>
                  </a:lnTo>
                  <a:lnTo>
                    <a:pt x="2993744" y="1884920"/>
                  </a:lnTo>
                  <a:lnTo>
                    <a:pt x="2954026" y="1906954"/>
                  </a:lnTo>
                  <a:lnTo>
                    <a:pt x="2911141" y="1923314"/>
                  </a:lnTo>
                  <a:lnTo>
                    <a:pt x="2865590" y="1933497"/>
                  </a:lnTo>
                  <a:lnTo>
                    <a:pt x="2817875" y="1937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01268" y="4617719"/>
              <a:ext cx="3141345" cy="1937385"/>
            </a:xfrm>
            <a:custGeom>
              <a:avLst/>
              <a:gdLst/>
              <a:ahLst/>
              <a:cxnLst/>
              <a:rect l="l" t="t" r="r" b="b"/>
              <a:pathLst>
                <a:path w="3141345" h="1937384">
                  <a:moveTo>
                    <a:pt x="0" y="323087"/>
                  </a:moveTo>
                  <a:lnTo>
                    <a:pt x="3506" y="275373"/>
                  </a:lnTo>
                  <a:lnTo>
                    <a:pt x="13689" y="229822"/>
                  </a:lnTo>
                  <a:lnTo>
                    <a:pt x="30049" y="186937"/>
                  </a:lnTo>
                  <a:lnTo>
                    <a:pt x="52083" y="147219"/>
                  </a:lnTo>
                  <a:lnTo>
                    <a:pt x="79291" y="111170"/>
                  </a:lnTo>
                  <a:lnTo>
                    <a:pt x="111170" y="79291"/>
                  </a:lnTo>
                  <a:lnTo>
                    <a:pt x="147219" y="52083"/>
                  </a:lnTo>
                  <a:lnTo>
                    <a:pt x="186937" y="30049"/>
                  </a:lnTo>
                  <a:lnTo>
                    <a:pt x="229822" y="13689"/>
                  </a:lnTo>
                  <a:lnTo>
                    <a:pt x="275373" y="3506"/>
                  </a:lnTo>
                  <a:lnTo>
                    <a:pt x="323087" y="0"/>
                  </a:lnTo>
                  <a:lnTo>
                    <a:pt x="2817875" y="0"/>
                  </a:lnTo>
                  <a:lnTo>
                    <a:pt x="2865590" y="3506"/>
                  </a:lnTo>
                  <a:lnTo>
                    <a:pt x="2911141" y="13689"/>
                  </a:lnTo>
                  <a:lnTo>
                    <a:pt x="2954026" y="30049"/>
                  </a:lnTo>
                  <a:lnTo>
                    <a:pt x="2993744" y="52083"/>
                  </a:lnTo>
                  <a:lnTo>
                    <a:pt x="3029793" y="79291"/>
                  </a:lnTo>
                  <a:lnTo>
                    <a:pt x="3061672" y="111170"/>
                  </a:lnTo>
                  <a:lnTo>
                    <a:pt x="3088880" y="147219"/>
                  </a:lnTo>
                  <a:lnTo>
                    <a:pt x="3110914" y="186937"/>
                  </a:lnTo>
                  <a:lnTo>
                    <a:pt x="3127274" y="229822"/>
                  </a:lnTo>
                  <a:lnTo>
                    <a:pt x="3137458" y="275373"/>
                  </a:lnTo>
                  <a:lnTo>
                    <a:pt x="3140964" y="323087"/>
                  </a:lnTo>
                  <a:lnTo>
                    <a:pt x="3140964" y="1613916"/>
                  </a:lnTo>
                  <a:lnTo>
                    <a:pt x="3137458" y="1661630"/>
                  </a:lnTo>
                  <a:lnTo>
                    <a:pt x="3127274" y="1707181"/>
                  </a:lnTo>
                  <a:lnTo>
                    <a:pt x="3110914" y="1750066"/>
                  </a:lnTo>
                  <a:lnTo>
                    <a:pt x="3088880" y="1789784"/>
                  </a:lnTo>
                  <a:lnTo>
                    <a:pt x="3061672" y="1825833"/>
                  </a:lnTo>
                  <a:lnTo>
                    <a:pt x="3029793" y="1857712"/>
                  </a:lnTo>
                  <a:lnTo>
                    <a:pt x="2993744" y="1884920"/>
                  </a:lnTo>
                  <a:lnTo>
                    <a:pt x="2954026" y="1906954"/>
                  </a:lnTo>
                  <a:lnTo>
                    <a:pt x="2911141" y="1923314"/>
                  </a:lnTo>
                  <a:lnTo>
                    <a:pt x="2865590" y="1933497"/>
                  </a:lnTo>
                  <a:lnTo>
                    <a:pt x="2817875" y="1937003"/>
                  </a:lnTo>
                  <a:lnTo>
                    <a:pt x="323087" y="1937003"/>
                  </a:lnTo>
                  <a:lnTo>
                    <a:pt x="275373" y="1933497"/>
                  </a:lnTo>
                  <a:lnTo>
                    <a:pt x="229822" y="1923314"/>
                  </a:lnTo>
                  <a:lnTo>
                    <a:pt x="186937" y="1906954"/>
                  </a:lnTo>
                  <a:lnTo>
                    <a:pt x="147219" y="1884920"/>
                  </a:lnTo>
                  <a:lnTo>
                    <a:pt x="111170" y="1857712"/>
                  </a:lnTo>
                  <a:lnTo>
                    <a:pt x="79291" y="1825833"/>
                  </a:lnTo>
                  <a:lnTo>
                    <a:pt x="52083" y="1789784"/>
                  </a:lnTo>
                  <a:lnTo>
                    <a:pt x="30049" y="1750066"/>
                  </a:lnTo>
                  <a:lnTo>
                    <a:pt x="13689" y="1707181"/>
                  </a:lnTo>
                  <a:lnTo>
                    <a:pt x="3506" y="1661630"/>
                  </a:lnTo>
                  <a:lnTo>
                    <a:pt x="0" y="1613916"/>
                  </a:lnTo>
                  <a:lnTo>
                    <a:pt x="0" y="323087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1163855" y="4960108"/>
            <a:ext cx="87058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50" dirty="0">
                <a:latin typeface="Arial MT"/>
                <a:cs typeface="Arial MT"/>
              </a:rPr>
              <a:t>Dear</a:t>
            </a:r>
            <a:r>
              <a:rPr sz="1550" spc="-40" dirty="0">
                <a:latin typeface="Arial MT"/>
                <a:cs typeface="Arial MT"/>
              </a:rPr>
              <a:t> </a:t>
            </a:r>
            <a:r>
              <a:rPr sz="1550" spc="-105" dirty="0">
                <a:latin typeface="Arial MT"/>
                <a:cs typeface="Arial MT"/>
              </a:rPr>
              <a:t>Sami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63855" y="5200861"/>
            <a:ext cx="235458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95"/>
              </a:spcBef>
            </a:pPr>
            <a:r>
              <a:rPr sz="1550" spc="-114" dirty="0">
                <a:latin typeface="Arial MT"/>
                <a:cs typeface="Arial MT"/>
              </a:rPr>
              <a:t>Please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find</a:t>
            </a:r>
            <a:r>
              <a:rPr sz="1550" spc="-50" dirty="0">
                <a:latin typeface="Arial MT"/>
                <a:cs typeface="Arial MT"/>
              </a:rPr>
              <a:t> </a:t>
            </a:r>
            <a:r>
              <a:rPr sz="1550" spc="-75" dirty="0">
                <a:latin typeface="Arial MT"/>
                <a:cs typeface="Arial MT"/>
              </a:rPr>
              <a:t>the</a:t>
            </a:r>
            <a:r>
              <a:rPr sz="1550" spc="-10" dirty="0">
                <a:latin typeface="Arial MT"/>
                <a:cs typeface="Arial MT"/>
              </a:rPr>
              <a:t> </a:t>
            </a:r>
            <a:r>
              <a:rPr sz="1550" spc="-40" dirty="0">
                <a:latin typeface="Arial MT"/>
                <a:cs typeface="Arial MT"/>
              </a:rPr>
              <a:t>attached</a:t>
            </a:r>
            <a:r>
              <a:rPr sz="1550" spc="-30" dirty="0">
                <a:latin typeface="Arial MT"/>
                <a:cs typeface="Arial MT"/>
              </a:rPr>
              <a:t> </a:t>
            </a:r>
            <a:r>
              <a:rPr sz="1550" spc="-90" dirty="0">
                <a:latin typeface="Arial MT"/>
                <a:cs typeface="Arial MT"/>
              </a:rPr>
              <a:t>new </a:t>
            </a:r>
            <a:r>
              <a:rPr sz="1550" spc="-105" dirty="0">
                <a:latin typeface="Arial MT"/>
                <a:cs typeface="Arial MT"/>
              </a:rPr>
              <a:t>version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of</a:t>
            </a:r>
            <a:r>
              <a:rPr sz="1550" spc="40" dirty="0">
                <a:latin typeface="Arial MT"/>
                <a:cs typeface="Arial MT"/>
              </a:rPr>
              <a:t> </a:t>
            </a:r>
            <a:r>
              <a:rPr sz="1550" spc="-20" dirty="0">
                <a:latin typeface="Arial MT"/>
                <a:cs typeface="Arial MT"/>
              </a:rPr>
              <a:t>flooring</a:t>
            </a:r>
            <a:r>
              <a:rPr sz="1550" spc="-5" dirty="0">
                <a:latin typeface="Arial MT"/>
                <a:cs typeface="Arial MT"/>
              </a:rPr>
              <a:t> </a:t>
            </a:r>
            <a:r>
              <a:rPr sz="1550" spc="-10" dirty="0">
                <a:latin typeface="Arial MT"/>
                <a:cs typeface="Arial MT"/>
              </a:rPr>
              <a:t>drawings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3855" y="5921744"/>
            <a:ext cx="99377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150" dirty="0">
                <a:latin typeface="Arial MT"/>
                <a:cs typeface="Arial MT"/>
              </a:rPr>
              <a:t>Best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-65" dirty="0">
                <a:latin typeface="Arial MT"/>
                <a:cs typeface="Arial MT"/>
              </a:rPr>
              <a:t>Regard</a:t>
            </a:r>
            <a:endParaRPr sz="1550">
              <a:latin typeface="Arial MT"/>
              <a:cs typeface="Arial MT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4307585" y="4642866"/>
            <a:ext cx="3154680" cy="1950720"/>
            <a:chOff x="4307585" y="4642866"/>
            <a:chExt cx="3154680" cy="1950720"/>
          </a:xfrm>
        </p:grpSpPr>
        <p:sp>
          <p:nvSpPr>
            <p:cNvPr id="21" name="object 21"/>
            <p:cNvSpPr/>
            <p:nvPr/>
          </p:nvSpPr>
          <p:spPr>
            <a:xfrm>
              <a:off x="4314443" y="4649724"/>
              <a:ext cx="3141345" cy="1937385"/>
            </a:xfrm>
            <a:custGeom>
              <a:avLst/>
              <a:gdLst/>
              <a:ahLst/>
              <a:cxnLst/>
              <a:rect l="l" t="t" r="r" b="b"/>
              <a:pathLst>
                <a:path w="3141345" h="1937384">
                  <a:moveTo>
                    <a:pt x="2817875" y="1937003"/>
                  </a:moveTo>
                  <a:lnTo>
                    <a:pt x="323087" y="1937003"/>
                  </a:lnTo>
                  <a:lnTo>
                    <a:pt x="275373" y="1933497"/>
                  </a:lnTo>
                  <a:lnTo>
                    <a:pt x="229822" y="1923314"/>
                  </a:lnTo>
                  <a:lnTo>
                    <a:pt x="186937" y="1906954"/>
                  </a:lnTo>
                  <a:lnTo>
                    <a:pt x="147219" y="1884920"/>
                  </a:lnTo>
                  <a:lnTo>
                    <a:pt x="111170" y="1857712"/>
                  </a:lnTo>
                  <a:lnTo>
                    <a:pt x="79291" y="1825833"/>
                  </a:lnTo>
                  <a:lnTo>
                    <a:pt x="52083" y="1789784"/>
                  </a:lnTo>
                  <a:lnTo>
                    <a:pt x="30049" y="1750066"/>
                  </a:lnTo>
                  <a:lnTo>
                    <a:pt x="13689" y="1707181"/>
                  </a:lnTo>
                  <a:lnTo>
                    <a:pt x="3506" y="1661630"/>
                  </a:lnTo>
                  <a:lnTo>
                    <a:pt x="0" y="1613916"/>
                  </a:lnTo>
                  <a:lnTo>
                    <a:pt x="0" y="323087"/>
                  </a:lnTo>
                  <a:lnTo>
                    <a:pt x="3506" y="275373"/>
                  </a:lnTo>
                  <a:lnTo>
                    <a:pt x="13689" y="229822"/>
                  </a:lnTo>
                  <a:lnTo>
                    <a:pt x="30049" y="186937"/>
                  </a:lnTo>
                  <a:lnTo>
                    <a:pt x="52083" y="147219"/>
                  </a:lnTo>
                  <a:lnTo>
                    <a:pt x="79291" y="111170"/>
                  </a:lnTo>
                  <a:lnTo>
                    <a:pt x="111170" y="79291"/>
                  </a:lnTo>
                  <a:lnTo>
                    <a:pt x="147219" y="52083"/>
                  </a:lnTo>
                  <a:lnTo>
                    <a:pt x="186937" y="30049"/>
                  </a:lnTo>
                  <a:lnTo>
                    <a:pt x="229822" y="13689"/>
                  </a:lnTo>
                  <a:lnTo>
                    <a:pt x="275373" y="3506"/>
                  </a:lnTo>
                  <a:lnTo>
                    <a:pt x="323087" y="0"/>
                  </a:lnTo>
                  <a:lnTo>
                    <a:pt x="2817875" y="0"/>
                  </a:lnTo>
                  <a:lnTo>
                    <a:pt x="2865590" y="3506"/>
                  </a:lnTo>
                  <a:lnTo>
                    <a:pt x="2911141" y="13689"/>
                  </a:lnTo>
                  <a:lnTo>
                    <a:pt x="2954026" y="30049"/>
                  </a:lnTo>
                  <a:lnTo>
                    <a:pt x="2993744" y="52083"/>
                  </a:lnTo>
                  <a:lnTo>
                    <a:pt x="3029793" y="79291"/>
                  </a:lnTo>
                  <a:lnTo>
                    <a:pt x="3061672" y="111170"/>
                  </a:lnTo>
                  <a:lnTo>
                    <a:pt x="3088880" y="147219"/>
                  </a:lnTo>
                  <a:lnTo>
                    <a:pt x="3110914" y="186937"/>
                  </a:lnTo>
                  <a:lnTo>
                    <a:pt x="3127274" y="229822"/>
                  </a:lnTo>
                  <a:lnTo>
                    <a:pt x="3137458" y="275373"/>
                  </a:lnTo>
                  <a:lnTo>
                    <a:pt x="3140964" y="323087"/>
                  </a:lnTo>
                  <a:lnTo>
                    <a:pt x="3140964" y="1613916"/>
                  </a:lnTo>
                  <a:lnTo>
                    <a:pt x="3137458" y="1661630"/>
                  </a:lnTo>
                  <a:lnTo>
                    <a:pt x="3127274" y="1707181"/>
                  </a:lnTo>
                  <a:lnTo>
                    <a:pt x="3110914" y="1750066"/>
                  </a:lnTo>
                  <a:lnTo>
                    <a:pt x="3088880" y="1789784"/>
                  </a:lnTo>
                  <a:lnTo>
                    <a:pt x="3061672" y="1825833"/>
                  </a:lnTo>
                  <a:lnTo>
                    <a:pt x="3029793" y="1857712"/>
                  </a:lnTo>
                  <a:lnTo>
                    <a:pt x="2993744" y="1884920"/>
                  </a:lnTo>
                  <a:lnTo>
                    <a:pt x="2954026" y="1906954"/>
                  </a:lnTo>
                  <a:lnTo>
                    <a:pt x="2911141" y="1923314"/>
                  </a:lnTo>
                  <a:lnTo>
                    <a:pt x="2865590" y="1933497"/>
                  </a:lnTo>
                  <a:lnTo>
                    <a:pt x="2817875" y="1937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4314443" y="4649724"/>
              <a:ext cx="3141345" cy="1937385"/>
            </a:xfrm>
            <a:custGeom>
              <a:avLst/>
              <a:gdLst/>
              <a:ahLst/>
              <a:cxnLst/>
              <a:rect l="l" t="t" r="r" b="b"/>
              <a:pathLst>
                <a:path w="3141345" h="1937384">
                  <a:moveTo>
                    <a:pt x="0" y="323087"/>
                  </a:moveTo>
                  <a:lnTo>
                    <a:pt x="3506" y="275373"/>
                  </a:lnTo>
                  <a:lnTo>
                    <a:pt x="13689" y="229822"/>
                  </a:lnTo>
                  <a:lnTo>
                    <a:pt x="30049" y="186937"/>
                  </a:lnTo>
                  <a:lnTo>
                    <a:pt x="52083" y="147219"/>
                  </a:lnTo>
                  <a:lnTo>
                    <a:pt x="79291" y="111170"/>
                  </a:lnTo>
                  <a:lnTo>
                    <a:pt x="111170" y="79291"/>
                  </a:lnTo>
                  <a:lnTo>
                    <a:pt x="147219" y="52083"/>
                  </a:lnTo>
                  <a:lnTo>
                    <a:pt x="186937" y="30049"/>
                  </a:lnTo>
                  <a:lnTo>
                    <a:pt x="229822" y="13689"/>
                  </a:lnTo>
                  <a:lnTo>
                    <a:pt x="275373" y="3506"/>
                  </a:lnTo>
                  <a:lnTo>
                    <a:pt x="323087" y="0"/>
                  </a:lnTo>
                  <a:lnTo>
                    <a:pt x="2817875" y="0"/>
                  </a:lnTo>
                  <a:lnTo>
                    <a:pt x="2865590" y="3506"/>
                  </a:lnTo>
                  <a:lnTo>
                    <a:pt x="2911141" y="13689"/>
                  </a:lnTo>
                  <a:lnTo>
                    <a:pt x="2954026" y="30049"/>
                  </a:lnTo>
                  <a:lnTo>
                    <a:pt x="2993744" y="52083"/>
                  </a:lnTo>
                  <a:lnTo>
                    <a:pt x="3029793" y="79291"/>
                  </a:lnTo>
                  <a:lnTo>
                    <a:pt x="3061672" y="111170"/>
                  </a:lnTo>
                  <a:lnTo>
                    <a:pt x="3088880" y="147219"/>
                  </a:lnTo>
                  <a:lnTo>
                    <a:pt x="3110914" y="186937"/>
                  </a:lnTo>
                  <a:lnTo>
                    <a:pt x="3127274" y="229822"/>
                  </a:lnTo>
                  <a:lnTo>
                    <a:pt x="3137458" y="275373"/>
                  </a:lnTo>
                  <a:lnTo>
                    <a:pt x="3140964" y="323087"/>
                  </a:lnTo>
                  <a:lnTo>
                    <a:pt x="3140964" y="1613916"/>
                  </a:lnTo>
                  <a:lnTo>
                    <a:pt x="3137458" y="1661630"/>
                  </a:lnTo>
                  <a:lnTo>
                    <a:pt x="3127274" y="1707181"/>
                  </a:lnTo>
                  <a:lnTo>
                    <a:pt x="3110914" y="1750066"/>
                  </a:lnTo>
                  <a:lnTo>
                    <a:pt x="3088880" y="1789784"/>
                  </a:lnTo>
                  <a:lnTo>
                    <a:pt x="3061672" y="1825833"/>
                  </a:lnTo>
                  <a:lnTo>
                    <a:pt x="3029793" y="1857712"/>
                  </a:lnTo>
                  <a:lnTo>
                    <a:pt x="2993744" y="1884920"/>
                  </a:lnTo>
                  <a:lnTo>
                    <a:pt x="2954026" y="1906954"/>
                  </a:lnTo>
                  <a:lnTo>
                    <a:pt x="2911141" y="1923314"/>
                  </a:lnTo>
                  <a:lnTo>
                    <a:pt x="2865590" y="1933497"/>
                  </a:lnTo>
                  <a:lnTo>
                    <a:pt x="2817875" y="1937003"/>
                  </a:lnTo>
                  <a:lnTo>
                    <a:pt x="323087" y="1937003"/>
                  </a:lnTo>
                  <a:lnTo>
                    <a:pt x="275373" y="1933497"/>
                  </a:lnTo>
                  <a:lnTo>
                    <a:pt x="229822" y="1923314"/>
                  </a:lnTo>
                  <a:lnTo>
                    <a:pt x="186937" y="1906954"/>
                  </a:lnTo>
                  <a:lnTo>
                    <a:pt x="147219" y="1884920"/>
                  </a:lnTo>
                  <a:lnTo>
                    <a:pt x="111170" y="1857712"/>
                  </a:lnTo>
                  <a:lnTo>
                    <a:pt x="79291" y="1825833"/>
                  </a:lnTo>
                  <a:lnTo>
                    <a:pt x="52083" y="1789784"/>
                  </a:lnTo>
                  <a:lnTo>
                    <a:pt x="30049" y="1750066"/>
                  </a:lnTo>
                  <a:lnTo>
                    <a:pt x="13689" y="1707181"/>
                  </a:lnTo>
                  <a:lnTo>
                    <a:pt x="3506" y="1661630"/>
                  </a:lnTo>
                  <a:lnTo>
                    <a:pt x="0" y="1613916"/>
                  </a:lnTo>
                  <a:lnTo>
                    <a:pt x="0" y="323087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477030" y="4992130"/>
            <a:ext cx="87058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50" dirty="0">
                <a:latin typeface="Arial MT"/>
                <a:cs typeface="Arial MT"/>
              </a:rPr>
              <a:t>Dear</a:t>
            </a:r>
            <a:r>
              <a:rPr sz="1550" spc="-40" dirty="0">
                <a:latin typeface="Arial MT"/>
                <a:cs typeface="Arial MT"/>
              </a:rPr>
              <a:t> </a:t>
            </a:r>
            <a:r>
              <a:rPr sz="1550" spc="-105" dirty="0">
                <a:latin typeface="Arial MT"/>
                <a:cs typeface="Arial MT"/>
              </a:rPr>
              <a:t>Sami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77030" y="5232882"/>
            <a:ext cx="2354580" cy="508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95"/>
              </a:spcBef>
            </a:pPr>
            <a:r>
              <a:rPr sz="1550" spc="-114" dirty="0">
                <a:latin typeface="Arial MT"/>
                <a:cs typeface="Arial MT"/>
              </a:rPr>
              <a:t>Please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find</a:t>
            </a:r>
            <a:r>
              <a:rPr sz="1550" spc="-50" dirty="0">
                <a:latin typeface="Arial MT"/>
                <a:cs typeface="Arial MT"/>
              </a:rPr>
              <a:t> </a:t>
            </a:r>
            <a:r>
              <a:rPr sz="1550" spc="-75" dirty="0">
                <a:latin typeface="Arial MT"/>
                <a:cs typeface="Arial MT"/>
              </a:rPr>
              <a:t>the</a:t>
            </a:r>
            <a:r>
              <a:rPr sz="1550" spc="-10" dirty="0">
                <a:latin typeface="Arial MT"/>
                <a:cs typeface="Arial MT"/>
              </a:rPr>
              <a:t> </a:t>
            </a:r>
            <a:r>
              <a:rPr sz="1550" spc="-40" dirty="0">
                <a:latin typeface="Arial MT"/>
                <a:cs typeface="Arial MT"/>
              </a:rPr>
              <a:t>attached</a:t>
            </a:r>
            <a:r>
              <a:rPr sz="1550" spc="-30" dirty="0">
                <a:latin typeface="Arial MT"/>
                <a:cs typeface="Arial MT"/>
              </a:rPr>
              <a:t> </a:t>
            </a:r>
            <a:r>
              <a:rPr sz="1550" spc="-90" dirty="0">
                <a:latin typeface="Arial MT"/>
                <a:cs typeface="Arial MT"/>
              </a:rPr>
              <a:t>new revision</a:t>
            </a:r>
            <a:r>
              <a:rPr sz="1550" dirty="0">
                <a:latin typeface="Arial MT"/>
                <a:cs typeface="Arial MT"/>
              </a:rPr>
              <a:t> of</a:t>
            </a:r>
            <a:r>
              <a:rPr sz="1550" spc="80" dirty="0">
                <a:latin typeface="Arial MT"/>
                <a:cs typeface="Arial MT"/>
              </a:rPr>
              <a:t> </a:t>
            </a:r>
            <a:r>
              <a:rPr sz="1550" spc="-25" dirty="0">
                <a:latin typeface="Arial MT"/>
                <a:cs typeface="Arial MT"/>
              </a:rPr>
              <a:t>flooring</a:t>
            </a:r>
            <a:r>
              <a:rPr sz="1550" spc="10" dirty="0">
                <a:latin typeface="Arial MT"/>
                <a:cs typeface="Arial MT"/>
              </a:rPr>
              <a:t> </a:t>
            </a:r>
            <a:r>
              <a:rPr sz="1550" spc="-20" dirty="0">
                <a:latin typeface="Arial MT"/>
                <a:cs typeface="Arial MT"/>
              </a:rPr>
              <a:t>drawings</a:t>
            </a:r>
            <a:endParaRPr sz="1550">
              <a:latin typeface="Arial MT"/>
              <a:cs typeface="Arial MT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77030" y="5953766"/>
            <a:ext cx="993775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spc="-150" dirty="0">
                <a:latin typeface="Arial MT"/>
                <a:cs typeface="Arial MT"/>
              </a:rPr>
              <a:t>Best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-65" dirty="0">
                <a:latin typeface="Arial MT"/>
                <a:cs typeface="Arial MT"/>
              </a:rPr>
              <a:t>Regard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26" name="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31252" y="3457955"/>
            <a:ext cx="2314955" cy="2319527"/>
          </a:xfrm>
          <a:prstGeom prst="rect">
            <a:avLst/>
          </a:prstGeom>
        </p:spPr>
      </p:pic>
      <p:grpSp>
        <p:nvGrpSpPr>
          <p:cNvPr id="27" name="object 27"/>
          <p:cNvGrpSpPr/>
          <p:nvPr/>
        </p:nvGrpSpPr>
        <p:grpSpPr>
          <a:xfrm>
            <a:off x="2372867" y="3509771"/>
            <a:ext cx="3968750" cy="2054860"/>
            <a:chOff x="2372867" y="3509771"/>
            <a:chExt cx="3968750" cy="2054860"/>
          </a:xfrm>
        </p:grpSpPr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34155" y="4169664"/>
              <a:ext cx="1350263" cy="789431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6395" y="3543300"/>
              <a:ext cx="3901439" cy="198729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2389631" y="3526535"/>
              <a:ext cx="3935095" cy="2021205"/>
            </a:xfrm>
            <a:custGeom>
              <a:avLst/>
              <a:gdLst/>
              <a:ahLst/>
              <a:cxnLst/>
              <a:rect l="l" t="t" r="r" b="b"/>
              <a:pathLst>
                <a:path w="3935095" h="2021204">
                  <a:moveTo>
                    <a:pt x="0" y="0"/>
                  </a:moveTo>
                  <a:lnTo>
                    <a:pt x="3934967" y="0"/>
                  </a:lnTo>
                  <a:lnTo>
                    <a:pt x="3934967" y="2020824"/>
                  </a:lnTo>
                  <a:lnTo>
                    <a:pt x="0" y="2020824"/>
                  </a:lnTo>
                  <a:lnTo>
                    <a:pt x="0" y="0"/>
                  </a:lnTo>
                  <a:close/>
                </a:path>
              </a:pathLst>
            </a:custGeom>
            <a:ln w="335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6395" y="3543300"/>
              <a:ext cx="3901439" cy="198729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2389631" y="3526535"/>
              <a:ext cx="3935095" cy="2021205"/>
            </a:xfrm>
            <a:custGeom>
              <a:avLst/>
              <a:gdLst/>
              <a:ahLst/>
              <a:cxnLst/>
              <a:rect l="l" t="t" r="r" b="b"/>
              <a:pathLst>
                <a:path w="3935095" h="2021204">
                  <a:moveTo>
                    <a:pt x="0" y="0"/>
                  </a:moveTo>
                  <a:lnTo>
                    <a:pt x="3934967" y="0"/>
                  </a:lnTo>
                  <a:lnTo>
                    <a:pt x="3934967" y="2020824"/>
                  </a:lnTo>
                  <a:lnTo>
                    <a:pt x="0" y="2020824"/>
                  </a:lnTo>
                  <a:lnTo>
                    <a:pt x="0" y="0"/>
                  </a:lnTo>
                  <a:close/>
                </a:path>
              </a:pathLst>
            </a:custGeom>
            <a:ln w="335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4" name="Slide Number Placeholder 33">
            <a:extLst>
              <a:ext uri="{FF2B5EF4-FFF2-40B4-BE49-F238E27FC236}">
                <a16:creationId xmlns:a16="http://schemas.microsoft.com/office/drawing/2014/main" id="{5E50B2B1-9112-4506-9D8C-F71F3EA81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75" y="1680378"/>
            <a:ext cx="7854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-204" dirty="0">
                <a:latin typeface="Arial"/>
                <a:cs typeface="Arial"/>
              </a:rPr>
              <a:t>CDE</a:t>
            </a:r>
            <a:endParaRPr sz="31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80159" y="2738628"/>
            <a:ext cx="8412479" cy="244449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36446-4658-4BC6-9185-4F53CB7C4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00800" y="2435351"/>
            <a:ext cx="3895343" cy="354634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7854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204" dirty="0"/>
              <a:t>CDE</a:t>
            </a:r>
            <a:endParaRPr sz="3150"/>
          </a:p>
        </p:txBody>
      </p:sp>
      <p:sp>
        <p:nvSpPr>
          <p:cNvPr id="4" name="object 4"/>
          <p:cNvSpPr txBox="1"/>
          <p:nvPr/>
        </p:nvSpPr>
        <p:spPr>
          <a:xfrm>
            <a:off x="1069369" y="2770090"/>
            <a:ext cx="5173345" cy="3011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3360" marR="163830" indent="-201295">
              <a:lnSpc>
                <a:spcPct val="101200"/>
              </a:lnSpc>
              <a:spcBef>
                <a:spcPts val="95"/>
              </a:spcBef>
              <a:buSzPct val="124242"/>
              <a:buFont typeface="Arial MT"/>
              <a:buChar char="•"/>
              <a:tabLst>
                <a:tab pos="213360" algn="l"/>
              </a:tabLst>
            </a:pPr>
            <a:r>
              <a:rPr sz="1650" b="1" spc="-95" dirty="0">
                <a:latin typeface="Arial"/>
                <a:cs typeface="Arial"/>
              </a:rPr>
              <a:t>Common</a:t>
            </a:r>
            <a:r>
              <a:rPr sz="1650" b="1" spc="-15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Data</a:t>
            </a:r>
            <a:r>
              <a:rPr sz="1650" b="1" spc="-30" dirty="0">
                <a:latin typeface="Arial"/>
                <a:cs typeface="Arial"/>
              </a:rPr>
              <a:t> </a:t>
            </a:r>
            <a:r>
              <a:rPr sz="1650" b="1" spc="-55" dirty="0">
                <a:latin typeface="Arial"/>
                <a:cs typeface="Arial"/>
              </a:rPr>
              <a:t>Environment</a:t>
            </a:r>
            <a:r>
              <a:rPr sz="1650" b="1" spc="-5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(CDE)</a:t>
            </a:r>
            <a:r>
              <a:rPr sz="1650" b="1" spc="-10" dirty="0">
                <a:latin typeface="Arial"/>
                <a:cs typeface="Arial"/>
              </a:rPr>
              <a:t> </a:t>
            </a:r>
            <a:r>
              <a:rPr sz="1650" b="1" spc="-175" dirty="0">
                <a:latin typeface="Arial"/>
                <a:cs typeface="Arial"/>
              </a:rPr>
              <a:t>is</a:t>
            </a:r>
            <a:r>
              <a:rPr sz="1650" b="1" spc="10" dirty="0">
                <a:latin typeface="Arial"/>
                <a:cs typeface="Arial"/>
              </a:rPr>
              <a:t> </a:t>
            </a:r>
            <a:r>
              <a:rPr sz="1650" b="1" spc="-45" dirty="0">
                <a:latin typeface="Arial"/>
                <a:cs typeface="Arial"/>
              </a:rPr>
              <a:t>not</a:t>
            </a:r>
            <a:r>
              <a:rPr sz="1650" b="1" spc="-3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about</a:t>
            </a:r>
            <a:r>
              <a:rPr sz="1650" b="1" spc="-35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the </a:t>
            </a:r>
            <a:r>
              <a:rPr sz="1650" b="1" spc="-50" dirty="0">
                <a:latin typeface="Arial"/>
                <a:cs typeface="Arial"/>
              </a:rPr>
              <a:t>software</a:t>
            </a:r>
            <a:r>
              <a:rPr sz="1650" b="1" spc="-80" dirty="0">
                <a:latin typeface="Arial"/>
                <a:cs typeface="Arial"/>
              </a:rPr>
              <a:t> </a:t>
            </a:r>
            <a:r>
              <a:rPr sz="1650" b="1" spc="-50" dirty="0">
                <a:latin typeface="Arial"/>
                <a:cs typeface="Arial"/>
              </a:rPr>
              <a:t>only.</a:t>
            </a:r>
            <a:r>
              <a:rPr sz="1650" b="1" spc="-65" dirty="0">
                <a:latin typeface="Arial"/>
                <a:cs typeface="Arial"/>
              </a:rPr>
              <a:t> </a:t>
            </a:r>
            <a:r>
              <a:rPr sz="1650" b="1" spc="50" dirty="0">
                <a:latin typeface="Arial"/>
                <a:cs typeface="Arial"/>
              </a:rPr>
              <a:t>It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spc="-165" dirty="0">
                <a:latin typeface="Arial"/>
                <a:cs typeface="Arial"/>
              </a:rPr>
              <a:t>is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about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the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workflow</a:t>
            </a:r>
            <a:endParaRPr sz="1650">
              <a:latin typeface="Arial"/>
              <a:cs typeface="Arial"/>
            </a:endParaRPr>
          </a:p>
          <a:p>
            <a:pPr marL="213360" marR="5080" indent="-201295">
              <a:lnSpc>
                <a:spcPct val="101200"/>
              </a:lnSpc>
              <a:spcBef>
                <a:spcPts val="860"/>
              </a:spcBef>
              <a:buSzPct val="124242"/>
              <a:buFont typeface="Arial MT"/>
              <a:buChar char="•"/>
              <a:tabLst>
                <a:tab pos="213360" algn="l"/>
              </a:tabLst>
            </a:pPr>
            <a:r>
              <a:rPr sz="1650" b="1" spc="-120" dirty="0">
                <a:latin typeface="Arial"/>
                <a:cs typeface="Arial"/>
              </a:rPr>
              <a:t>1-</a:t>
            </a:r>
            <a:r>
              <a:rPr sz="1650" b="1" spc="-35" dirty="0">
                <a:latin typeface="Arial"/>
                <a:cs typeface="Arial"/>
              </a:rPr>
              <a:t> </a:t>
            </a:r>
            <a:r>
              <a:rPr sz="1650" b="1" spc="-30" dirty="0">
                <a:latin typeface="Arial"/>
                <a:cs typeface="Arial"/>
              </a:rPr>
              <a:t>Define</a:t>
            </a:r>
            <a:r>
              <a:rPr sz="1650" b="1" spc="-90" dirty="0">
                <a:latin typeface="Arial"/>
                <a:cs typeface="Arial"/>
              </a:rPr>
              <a:t> </a:t>
            </a:r>
            <a:r>
              <a:rPr sz="1650" b="1" spc="-85" dirty="0">
                <a:latin typeface="Arial"/>
                <a:cs typeface="Arial"/>
              </a:rPr>
              <a:t>states </a:t>
            </a:r>
            <a:r>
              <a:rPr sz="1650" b="1" spc="-30" dirty="0">
                <a:latin typeface="Arial"/>
                <a:cs typeface="Arial"/>
              </a:rPr>
              <a:t>of</a:t>
            </a:r>
            <a:r>
              <a:rPr sz="1650" b="1" spc="-85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the</a:t>
            </a:r>
            <a:r>
              <a:rPr sz="1650" b="1" spc="-75" dirty="0">
                <a:latin typeface="Arial"/>
                <a:cs typeface="Arial"/>
              </a:rPr>
              <a:t> </a:t>
            </a:r>
            <a:r>
              <a:rPr sz="1650" b="1" spc="-40" dirty="0">
                <a:latin typeface="Arial"/>
                <a:cs typeface="Arial"/>
              </a:rPr>
              <a:t>information:</a:t>
            </a:r>
            <a:r>
              <a:rPr sz="1650" b="1" spc="-9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Work</a:t>
            </a:r>
            <a:r>
              <a:rPr sz="1650" b="1" spc="-75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in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spc="-95" dirty="0">
                <a:latin typeface="Arial"/>
                <a:cs typeface="Arial"/>
              </a:rPr>
              <a:t>Progress, </a:t>
            </a:r>
            <a:r>
              <a:rPr sz="1650" b="1" spc="-70" dirty="0">
                <a:latin typeface="Arial"/>
                <a:cs typeface="Arial"/>
              </a:rPr>
              <a:t>shared,</a:t>
            </a:r>
            <a:r>
              <a:rPr sz="1650" b="1" spc="-30" dirty="0">
                <a:latin typeface="Arial"/>
                <a:cs typeface="Arial"/>
              </a:rPr>
              <a:t> </a:t>
            </a:r>
            <a:r>
              <a:rPr sz="1650" b="1" spc="-70" dirty="0">
                <a:latin typeface="Arial"/>
                <a:cs typeface="Arial"/>
              </a:rPr>
              <a:t>published,</a:t>
            </a:r>
            <a:r>
              <a:rPr sz="1650" b="1" spc="-1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and</a:t>
            </a:r>
            <a:r>
              <a:rPr sz="1650" b="1" spc="-10" dirty="0">
                <a:latin typeface="Arial"/>
                <a:cs typeface="Arial"/>
              </a:rPr>
              <a:t> archived.</a:t>
            </a:r>
            <a:endParaRPr sz="1650">
              <a:latin typeface="Arial"/>
              <a:cs typeface="Arial"/>
            </a:endParaRPr>
          </a:p>
          <a:p>
            <a:pPr marL="213360" marR="360680" indent="-201295">
              <a:lnSpc>
                <a:spcPct val="100600"/>
              </a:lnSpc>
              <a:spcBef>
                <a:spcPts val="890"/>
              </a:spcBef>
              <a:buSzPct val="124242"/>
              <a:buFont typeface="Arial MT"/>
              <a:buChar char="•"/>
              <a:tabLst>
                <a:tab pos="213360" algn="l"/>
              </a:tabLst>
            </a:pPr>
            <a:r>
              <a:rPr sz="1650" b="1" dirty="0">
                <a:latin typeface="Arial"/>
                <a:cs typeface="Arial"/>
              </a:rPr>
              <a:t>2-</a:t>
            </a:r>
            <a:r>
              <a:rPr sz="1650" b="1" spc="-35" dirty="0">
                <a:latin typeface="Arial"/>
                <a:cs typeface="Arial"/>
              </a:rPr>
              <a:t> </a:t>
            </a:r>
            <a:r>
              <a:rPr sz="1650" b="1" spc="-100" dirty="0">
                <a:latin typeface="Arial"/>
                <a:cs typeface="Arial"/>
              </a:rPr>
              <a:t>Classify</a:t>
            </a:r>
            <a:r>
              <a:rPr sz="1650" b="1" spc="-5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the</a:t>
            </a:r>
            <a:r>
              <a:rPr sz="1650" b="1" spc="-65" dirty="0">
                <a:latin typeface="Arial"/>
                <a:cs typeface="Arial"/>
              </a:rPr>
              <a:t> </a:t>
            </a:r>
            <a:r>
              <a:rPr sz="1650" b="1" spc="-80" dirty="0">
                <a:latin typeface="Arial"/>
                <a:cs typeface="Arial"/>
              </a:rPr>
              <a:t>files</a:t>
            </a:r>
            <a:r>
              <a:rPr sz="1650" b="1" dirty="0">
                <a:latin typeface="Arial"/>
                <a:cs typeface="Arial"/>
              </a:rPr>
              <a:t> by</a:t>
            </a:r>
            <a:r>
              <a:rPr sz="1650" b="1" spc="-20" dirty="0">
                <a:latin typeface="Arial"/>
                <a:cs typeface="Arial"/>
              </a:rPr>
              <a:t> </a:t>
            </a:r>
            <a:r>
              <a:rPr sz="1650" b="1" spc="-95" dirty="0">
                <a:latin typeface="Arial"/>
                <a:cs typeface="Arial"/>
              </a:rPr>
              <a:t>disciplines,</a:t>
            </a:r>
            <a:r>
              <a:rPr sz="1650" b="1" spc="-25" dirty="0">
                <a:latin typeface="Arial"/>
                <a:cs typeface="Arial"/>
              </a:rPr>
              <a:t> </a:t>
            </a:r>
            <a:r>
              <a:rPr sz="1650" b="1" spc="-130" dirty="0">
                <a:latin typeface="Arial"/>
                <a:cs typeface="Arial"/>
              </a:rPr>
              <a:t>assets,</a:t>
            </a:r>
            <a:r>
              <a:rPr sz="1650" b="1" spc="-45" dirty="0">
                <a:latin typeface="Arial"/>
                <a:cs typeface="Arial"/>
              </a:rPr>
              <a:t> </a:t>
            </a:r>
            <a:r>
              <a:rPr sz="1650" b="1" spc="-70" dirty="0">
                <a:latin typeface="Arial"/>
                <a:cs typeface="Arial"/>
              </a:rPr>
              <a:t>projects, </a:t>
            </a:r>
            <a:r>
              <a:rPr sz="1650" b="1" spc="-55" dirty="0">
                <a:latin typeface="Arial"/>
                <a:cs typeface="Arial"/>
              </a:rPr>
              <a:t>authors,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etc.</a:t>
            </a:r>
            <a:endParaRPr sz="1650">
              <a:latin typeface="Arial"/>
              <a:cs typeface="Arial"/>
            </a:endParaRPr>
          </a:p>
          <a:p>
            <a:pPr marL="213360" marR="198120" indent="-201295">
              <a:lnSpc>
                <a:spcPct val="100600"/>
              </a:lnSpc>
              <a:spcBef>
                <a:spcPts val="890"/>
              </a:spcBef>
              <a:buSzPct val="124242"/>
              <a:buFont typeface="Arial MT"/>
              <a:buChar char="•"/>
              <a:tabLst>
                <a:tab pos="213360" algn="l"/>
              </a:tabLst>
            </a:pPr>
            <a:r>
              <a:rPr sz="1650" b="1" dirty="0">
                <a:latin typeface="Arial"/>
                <a:cs typeface="Arial"/>
              </a:rPr>
              <a:t>3-</a:t>
            </a:r>
            <a:r>
              <a:rPr sz="1650" b="1" spc="-25" dirty="0">
                <a:latin typeface="Arial"/>
                <a:cs typeface="Arial"/>
              </a:rPr>
              <a:t> </a:t>
            </a:r>
            <a:r>
              <a:rPr sz="1650" b="1" spc="-100" dirty="0">
                <a:latin typeface="Arial"/>
                <a:cs typeface="Arial"/>
              </a:rPr>
              <a:t>Revision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spc="-45" dirty="0">
                <a:latin typeface="Arial"/>
                <a:cs typeface="Arial"/>
              </a:rPr>
              <a:t>numbering</a:t>
            </a:r>
            <a:r>
              <a:rPr sz="1650" b="1" spc="-30" dirty="0">
                <a:latin typeface="Arial"/>
                <a:cs typeface="Arial"/>
              </a:rPr>
              <a:t> </a:t>
            </a:r>
            <a:r>
              <a:rPr sz="1650" b="1" spc="-100" dirty="0">
                <a:latin typeface="Arial"/>
                <a:cs typeface="Arial"/>
              </a:rPr>
              <a:t>system,</a:t>
            </a:r>
            <a:r>
              <a:rPr sz="1650" b="1" spc="-45" dirty="0">
                <a:latin typeface="Arial"/>
                <a:cs typeface="Arial"/>
              </a:rPr>
              <a:t> </a:t>
            </a:r>
            <a:r>
              <a:rPr sz="1650" b="1" spc="-75" dirty="0">
                <a:latin typeface="Arial"/>
                <a:cs typeface="Arial"/>
              </a:rPr>
              <a:t>(Revision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spc="-35" dirty="0">
                <a:latin typeface="Arial"/>
                <a:cs typeface="Arial"/>
              </a:rPr>
              <a:t>number</a:t>
            </a:r>
            <a:r>
              <a:rPr sz="1650" b="1" spc="-30" dirty="0">
                <a:latin typeface="Arial"/>
                <a:cs typeface="Arial"/>
              </a:rPr>
              <a:t> </a:t>
            </a:r>
            <a:r>
              <a:rPr sz="1650" b="1" spc="55" dirty="0">
                <a:latin typeface="Arial"/>
                <a:cs typeface="Arial"/>
              </a:rPr>
              <a:t>– </a:t>
            </a:r>
            <a:r>
              <a:rPr sz="1650" b="1" dirty="0">
                <a:latin typeface="Arial"/>
                <a:cs typeface="Arial"/>
              </a:rPr>
              <a:t>WIP</a:t>
            </a:r>
            <a:r>
              <a:rPr sz="1650" b="1" spc="-40" dirty="0">
                <a:latin typeface="Arial"/>
                <a:cs typeface="Arial"/>
              </a:rPr>
              <a:t> </a:t>
            </a:r>
            <a:r>
              <a:rPr sz="1650" b="1" spc="-70" dirty="0">
                <a:latin typeface="Arial"/>
                <a:cs typeface="Arial"/>
              </a:rPr>
              <a:t>or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Shared)</a:t>
            </a:r>
            <a:endParaRPr sz="1650">
              <a:latin typeface="Arial"/>
              <a:cs typeface="Arial"/>
            </a:endParaRPr>
          </a:p>
          <a:p>
            <a:pPr marL="213360" marR="114935" indent="-201295">
              <a:lnSpc>
                <a:spcPct val="101200"/>
              </a:lnSpc>
              <a:spcBef>
                <a:spcPts val="875"/>
              </a:spcBef>
              <a:buSzPct val="124242"/>
              <a:buFont typeface="Arial MT"/>
              <a:buChar char="•"/>
              <a:tabLst>
                <a:tab pos="213360" algn="l"/>
              </a:tabLst>
            </a:pPr>
            <a:r>
              <a:rPr sz="1650" b="1" spc="70" dirty="0">
                <a:latin typeface="Arial"/>
                <a:cs typeface="Arial"/>
              </a:rPr>
              <a:t>4-</a:t>
            </a:r>
            <a:r>
              <a:rPr sz="1650" b="1" spc="-25" dirty="0">
                <a:latin typeface="Arial"/>
                <a:cs typeface="Arial"/>
              </a:rPr>
              <a:t> </a:t>
            </a:r>
            <a:r>
              <a:rPr sz="1650" b="1" spc="-95" dirty="0">
                <a:latin typeface="Arial"/>
                <a:cs typeface="Arial"/>
              </a:rPr>
              <a:t>Status</a:t>
            </a:r>
            <a:r>
              <a:rPr sz="1650" b="1" spc="-55" dirty="0">
                <a:latin typeface="Arial"/>
                <a:cs typeface="Arial"/>
              </a:rPr>
              <a:t> </a:t>
            </a:r>
            <a:r>
              <a:rPr sz="1650" b="1" spc="-165" dirty="0">
                <a:latin typeface="Arial"/>
                <a:cs typeface="Arial"/>
              </a:rPr>
              <a:t>codes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that</a:t>
            </a:r>
            <a:r>
              <a:rPr sz="1650" b="1" spc="-60" dirty="0">
                <a:latin typeface="Arial"/>
                <a:cs typeface="Arial"/>
              </a:rPr>
              <a:t> </a:t>
            </a:r>
            <a:r>
              <a:rPr sz="1650" b="1" dirty="0">
                <a:latin typeface="Arial"/>
                <a:cs typeface="Arial"/>
              </a:rPr>
              <a:t>will</a:t>
            </a:r>
            <a:r>
              <a:rPr sz="1650" b="1" spc="-10" dirty="0">
                <a:latin typeface="Arial"/>
                <a:cs typeface="Arial"/>
              </a:rPr>
              <a:t> </a:t>
            </a:r>
            <a:r>
              <a:rPr sz="1650" b="1" spc="-50" dirty="0">
                <a:latin typeface="Arial"/>
                <a:cs typeface="Arial"/>
              </a:rPr>
              <a:t>reflect</a:t>
            </a:r>
            <a:r>
              <a:rPr sz="1650" b="1" spc="-40" dirty="0">
                <a:latin typeface="Arial"/>
                <a:cs typeface="Arial"/>
              </a:rPr>
              <a:t> </a:t>
            </a:r>
            <a:r>
              <a:rPr sz="1650" b="1" spc="-10" dirty="0">
                <a:latin typeface="Arial"/>
                <a:cs typeface="Arial"/>
              </a:rPr>
              <a:t>the</a:t>
            </a:r>
            <a:r>
              <a:rPr sz="1650" b="1" spc="-45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suitability</a:t>
            </a:r>
            <a:r>
              <a:rPr sz="1650" b="1" spc="-45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of</a:t>
            </a:r>
            <a:r>
              <a:rPr sz="1650" b="1" spc="-35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the </a:t>
            </a:r>
            <a:r>
              <a:rPr sz="1650" b="1" spc="-35" dirty="0">
                <a:latin typeface="Arial"/>
                <a:cs typeface="Arial"/>
              </a:rPr>
              <a:t>file;</a:t>
            </a:r>
            <a:r>
              <a:rPr sz="1650" b="1" spc="-3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for</a:t>
            </a:r>
            <a:r>
              <a:rPr sz="1650" b="1" spc="-35" dirty="0">
                <a:latin typeface="Arial"/>
                <a:cs typeface="Arial"/>
              </a:rPr>
              <a:t> review,</a:t>
            </a:r>
            <a:r>
              <a:rPr sz="1650" b="1" spc="-70" dirty="0">
                <a:latin typeface="Arial"/>
                <a:cs typeface="Arial"/>
              </a:rPr>
              <a:t> </a:t>
            </a:r>
            <a:r>
              <a:rPr sz="1650" b="1" spc="-55" dirty="0">
                <a:latin typeface="Arial"/>
                <a:cs typeface="Arial"/>
              </a:rPr>
              <a:t>coordination,</a:t>
            </a:r>
            <a:r>
              <a:rPr sz="1650" b="1" spc="-70" dirty="0">
                <a:latin typeface="Arial"/>
                <a:cs typeface="Arial"/>
              </a:rPr>
              <a:t> </a:t>
            </a:r>
            <a:r>
              <a:rPr sz="1650" b="1" spc="-25" dirty="0">
                <a:latin typeface="Arial"/>
                <a:cs typeface="Arial"/>
              </a:rPr>
              <a:t>information,</a:t>
            </a:r>
            <a:r>
              <a:rPr sz="1650" b="1" spc="-70" dirty="0">
                <a:latin typeface="Arial"/>
                <a:cs typeface="Arial"/>
              </a:rPr>
              <a:t> </a:t>
            </a:r>
            <a:r>
              <a:rPr sz="1650" b="1" spc="-20" dirty="0">
                <a:latin typeface="Arial"/>
                <a:cs typeface="Arial"/>
              </a:rPr>
              <a:t>etc.</a:t>
            </a:r>
            <a:endParaRPr sz="1650">
              <a:latin typeface="Arial"/>
              <a:cs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5696E-E911-4699-AA26-4B805E7CD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21926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65" dirty="0"/>
              <a:t>BIM</a:t>
            </a:r>
            <a:r>
              <a:rPr sz="3150" spc="-150" dirty="0"/>
              <a:t> </a:t>
            </a:r>
            <a:r>
              <a:rPr sz="3150" spc="-120" dirty="0"/>
              <a:t>MODEL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96121"/>
            <a:ext cx="80156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100"/>
              </a:spcBef>
              <a:buSzPct val="123809"/>
              <a:buFont typeface="Arial MT"/>
              <a:buChar char="•"/>
              <a:tabLst>
                <a:tab pos="213995" algn="l"/>
                <a:tab pos="1767839" algn="l"/>
                <a:tab pos="4120515" algn="l"/>
              </a:tabLst>
            </a:pPr>
            <a:r>
              <a:rPr sz="2100" b="1" spc="-50" dirty="0">
                <a:latin typeface="Arial"/>
                <a:cs typeface="Arial"/>
              </a:rPr>
              <a:t>BIM</a:t>
            </a:r>
            <a:r>
              <a:rPr sz="2100" b="1" spc="-9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Model</a:t>
            </a:r>
            <a:r>
              <a:rPr sz="2100" spc="-10" dirty="0">
                <a:latin typeface="Arial MT"/>
                <a:cs typeface="Arial MT"/>
              </a:rPr>
              <a:t>=</a:t>
            </a:r>
            <a:r>
              <a:rPr sz="2100" dirty="0">
                <a:latin typeface="Arial MT"/>
                <a:cs typeface="Arial MT"/>
              </a:rPr>
              <a:t>	</a:t>
            </a:r>
            <a:r>
              <a:rPr sz="2100" b="1" spc="-35" dirty="0">
                <a:latin typeface="Arial"/>
                <a:cs typeface="Arial"/>
              </a:rPr>
              <a:t>Information</a:t>
            </a:r>
            <a:r>
              <a:rPr sz="2100" b="1" spc="-6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Model</a:t>
            </a:r>
            <a:r>
              <a:rPr sz="2100" b="1" dirty="0">
                <a:latin typeface="Arial"/>
                <a:cs typeface="Arial"/>
              </a:rPr>
              <a:t>	</a:t>
            </a:r>
            <a:r>
              <a:rPr sz="2100" b="1" spc="-229" dirty="0">
                <a:latin typeface="Arial"/>
                <a:cs typeface="Arial"/>
              </a:rPr>
              <a:t>=</a:t>
            </a:r>
            <a:r>
              <a:rPr sz="2100" b="1" spc="-55" dirty="0">
                <a:latin typeface="Arial"/>
                <a:cs typeface="Arial"/>
              </a:rPr>
              <a:t> </a:t>
            </a:r>
            <a:r>
              <a:rPr sz="2100" b="1" spc="-120" dirty="0">
                <a:latin typeface="Arial"/>
                <a:cs typeface="Arial"/>
              </a:rPr>
              <a:t>Several</a:t>
            </a:r>
            <a:r>
              <a:rPr sz="2100" b="1" spc="-45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Information</a:t>
            </a:r>
            <a:r>
              <a:rPr sz="2100" b="1" spc="-20" dirty="0">
                <a:latin typeface="Arial"/>
                <a:cs typeface="Arial"/>
              </a:rPr>
              <a:t> </a:t>
            </a:r>
            <a:r>
              <a:rPr sz="2100" b="1" spc="-85" dirty="0">
                <a:latin typeface="Arial"/>
                <a:cs typeface="Arial"/>
              </a:rPr>
              <a:t>Containers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43200" y="3317748"/>
            <a:ext cx="4826507" cy="32369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49874A-60A3-4792-A2F2-D6D866F2B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75" y="1680378"/>
            <a:ext cx="7854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-204" dirty="0">
                <a:latin typeface="Arial"/>
                <a:cs typeface="Arial"/>
              </a:rPr>
              <a:t>CDE</a:t>
            </a:r>
            <a:endParaRPr sz="31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66188" y="1746504"/>
            <a:ext cx="6894576" cy="493776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7BDD7-2A93-4FB2-ABC2-4D6A562F9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75" y="1680378"/>
            <a:ext cx="7854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-204" dirty="0">
                <a:latin typeface="Arial"/>
                <a:cs typeface="Arial"/>
              </a:rPr>
              <a:t>CDE</a:t>
            </a:r>
            <a:endParaRPr sz="31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82951" y="1467612"/>
            <a:ext cx="6841235" cy="4913375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EC77B3-B64F-419E-ADB5-D6AD9CFD8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69375" y="1680378"/>
            <a:ext cx="78549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b="1" spc="-204" dirty="0">
                <a:latin typeface="Arial"/>
                <a:cs typeface="Arial"/>
              </a:rPr>
              <a:t>CDE</a:t>
            </a:r>
            <a:endParaRPr sz="315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748528" y="844296"/>
            <a:ext cx="4538471" cy="5942075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35963" y="3293364"/>
            <a:ext cx="4282439" cy="320954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906A7-9EE1-4004-9F13-3D270D44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spc="-65" dirty="0"/>
              <a:t>BIM</a:t>
            </a:r>
            <a:r>
              <a:rPr sz="3150" spc="-150" dirty="0"/>
              <a:t> </a:t>
            </a:r>
            <a:r>
              <a:rPr sz="3150" spc="-275" dirty="0"/>
              <a:t>STANDARDS</a:t>
            </a:r>
            <a:endParaRPr sz="31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85316" y="2351532"/>
            <a:ext cx="6701028" cy="372922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C068A-E0B6-4BED-8536-BC5A93BCC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53</a:t>
            </a:fld>
            <a:endParaRPr 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spc="-65" dirty="0"/>
              <a:t>BIM</a:t>
            </a:r>
            <a:r>
              <a:rPr sz="3150" spc="-150" dirty="0"/>
              <a:t> </a:t>
            </a:r>
            <a:r>
              <a:rPr sz="3150" spc="-275" dirty="0"/>
              <a:t>STANDARDS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29063"/>
            <a:ext cx="1370965" cy="426084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625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200" dirty="0">
                <a:latin typeface="Arial"/>
                <a:cs typeface="Arial"/>
              </a:rPr>
              <a:t>ISO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75" dirty="0">
                <a:latin typeface="Arial"/>
                <a:cs typeface="Arial"/>
              </a:rPr>
              <a:t>19650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800100" y="1930907"/>
            <a:ext cx="9545320" cy="4249420"/>
            <a:chOff x="800100" y="1930907"/>
            <a:chExt cx="9545320" cy="424942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41619" y="1958340"/>
              <a:ext cx="4975859" cy="419404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11139" y="1930907"/>
              <a:ext cx="5033771" cy="4248911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327903" y="1947671"/>
              <a:ext cx="5000625" cy="4215765"/>
            </a:xfrm>
            <a:custGeom>
              <a:avLst/>
              <a:gdLst/>
              <a:ahLst/>
              <a:cxnLst/>
              <a:rect l="l" t="t" r="r" b="b"/>
              <a:pathLst>
                <a:path w="5000625" h="4215765">
                  <a:moveTo>
                    <a:pt x="0" y="0"/>
                  </a:moveTo>
                  <a:lnTo>
                    <a:pt x="5000243" y="0"/>
                  </a:lnTo>
                  <a:lnTo>
                    <a:pt x="5000243" y="4215383"/>
                  </a:lnTo>
                  <a:lnTo>
                    <a:pt x="0" y="4215383"/>
                  </a:lnTo>
                  <a:lnTo>
                    <a:pt x="0" y="0"/>
                  </a:lnTo>
                  <a:close/>
                </a:path>
              </a:pathLst>
            </a:custGeom>
            <a:ln w="335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27531" y="4331208"/>
              <a:ext cx="8453628" cy="176631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0100" y="4303776"/>
              <a:ext cx="8511540" cy="1824227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816864" y="4320539"/>
              <a:ext cx="8478520" cy="1790700"/>
            </a:xfrm>
            <a:custGeom>
              <a:avLst/>
              <a:gdLst/>
              <a:ahLst/>
              <a:cxnLst/>
              <a:rect l="l" t="t" r="r" b="b"/>
              <a:pathLst>
                <a:path w="8478520" h="1790700">
                  <a:moveTo>
                    <a:pt x="0" y="0"/>
                  </a:moveTo>
                  <a:lnTo>
                    <a:pt x="8478012" y="0"/>
                  </a:lnTo>
                  <a:lnTo>
                    <a:pt x="8478012" y="1790699"/>
                  </a:lnTo>
                  <a:lnTo>
                    <a:pt x="0" y="1790699"/>
                  </a:lnTo>
                  <a:lnTo>
                    <a:pt x="0" y="0"/>
                  </a:lnTo>
                  <a:close/>
                </a:path>
              </a:pathLst>
            </a:custGeom>
            <a:ln w="3352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1971570" y="6353056"/>
            <a:ext cx="5494020" cy="26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550" u="sng" spc="-3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 MT"/>
                <a:cs typeface="Arial MT"/>
              </a:rPr>
              <a:t>https://bimportal.scottishfuturestrust.org.uk/level1/stage/8/task/47</a:t>
            </a:r>
            <a:endParaRPr sz="1550" dirty="0">
              <a:latin typeface="Arial MT"/>
              <a:cs typeface="Arial MT"/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89D86EB-9035-4335-B1C0-E68704053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54</a:t>
            </a:fld>
            <a:endParaRPr 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1917064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105" dirty="0"/>
              <a:t>OPEN</a:t>
            </a:r>
            <a:r>
              <a:rPr sz="3150" spc="-110" dirty="0"/>
              <a:t> </a:t>
            </a:r>
            <a:r>
              <a:rPr sz="3150" spc="-40" dirty="0"/>
              <a:t>BIM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296" y="2743159"/>
            <a:ext cx="7980680" cy="158051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11454" marR="540385" indent="-199390">
              <a:lnSpc>
                <a:spcPct val="122300"/>
              </a:lnSpc>
              <a:spcBef>
                <a:spcPts val="85"/>
              </a:spcBef>
              <a:buSzPct val="125806"/>
              <a:buFont typeface="Arial MT"/>
              <a:buChar char="•"/>
              <a:tabLst>
                <a:tab pos="213360" algn="l"/>
              </a:tabLst>
            </a:pPr>
            <a:r>
              <a:rPr sz="1550" spc="-55" dirty="0">
                <a:latin typeface="Arial Black"/>
                <a:cs typeface="Arial Black"/>
              </a:rPr>
              <a:t>Open</a:t>
            </a:r>
            <a:r>
              <a:rPr sz="1550" spc="-60" dirty="0">
                <a:latin typeface="Arial Black"/>
                <a:cs typeface="Arial Black"/>
              </a:rPr>
              <a:t> </a:t>
            </a:r>
            <a:r>
              <a:rPr sz="1550" spc="-65" dirty="0">
                <a:latin typeface="Arial Black"/>
                <a:cs typeface="Arial Black"/>
              </a:rPr>
              <a:t>BIM</a:t>
            </a:r>
            <a:r>
              <a:rPr sz="1550" spc="-30" dirty="0">
                <a:latin typeface="Arial Black"/>
                <a:cs typeface="Arial Black"/>
              </a:rPr>
              <a:t> </a:t>
            </a:r>
            <a:r>
              <a:rPr sz="1550" dirty="0">
                <a:latin typeface="Arial MT"/>
                <a:cs typeface="Arial MT"/>
              </a:rPr>
              <a:t>is</a:t>
            </a:r>
            <a:r>
              <a:rPr sz="1550" spc="5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a</a:t>
            </a:r>
            <a:r>
              <a:rPr sz="1550" spc="55" dirty="0">
                <a:latin typeface="Arial MT"/>
                <a:cs typeface="Arial MT"/>
              </a:rPr>
              <a:t> </a:t>
            </a:r>
            <a:r>
              <a:rPr sz="1550" spc="45" dirty="0">
                <a:latin typeface="Arial MT"/>
                <a:cs typeface="Arial MT"/>
              </a:rPr>
              <a:t>universal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60" dirty="0">
                <a:latin typeface="Arial MT"/>
                <a:cs typeface="Arial MT"/>
              </a:rPr>
              <a:t>approach</a:t>
            </a:r>
            <a:r>
              <a:rPr sz="1550" spc="35" dirty="0">
                <a:latin typeface="Arial MT"/>
                <a:cs typeface="Arial MT"/>
              </a:rPr>
              <a:t> </a:t>
            </a:r>
            <a:r>
              <a:rPr sz="1550" spc="105" dirty="0">
                <a:latin typeface="Arial MT"/>
                <a:cs typeface="Arial MT"/>
              </a:rPr>
              <a:t>to</a:t>
            </a:r>
            <a:r>
              <a:rPr sz="1550" spc="55" dirty="0">
                <a:latin typeface="Arial MT"/>
                <a:cs typeface="Arial MT"/>
              </a:rPr>
              <a:t> </a:t>
            </a:r>
            <a:r>
              <a:rPr sz="1550" spc="85" dirty="0">
                <a:latin typeface="Arial MT"/>
                <a:cs typeface="Arial MT"/>
              </a:rPr>
              <a:t>the</a:t>
            </a:r>
            <a:r>
              <a:rPr sz="1550" spc="20" dirty="0">
                <a:latin typeface="Arial MT"/>
                <a:cs typeface="Arial MT"/>
              </a:rPr>
              <a:t> </a:t>
            </a:r>
            <a:r>
              <a:rPr sz="1550" spc="50" dirty="0">
                <a:latin typeface="Arial MT"/>
                <a:cs typeface="Arial MT"/>
              </a:rPr>
              <a:t>collaborative</a:t>
            </a:r>
            <a:r>
              <a:rPr sz="1550" spc="4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design,</a:t>
            </a:r>
            <a:r>
              <a:rPr sz="1550" spc="2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realization,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40" dirty="0">
                <a:latin typeface="Arial MT"/>
                <a:cs typeface="Arial MT"/>
              </a:rPr>
              <a:t>and 	</a:t>
            </a:r>
            <a:r>
              <a:rPr sz="1550" spc="75" dirty="0">
                <a:latin typeface="Arial MT"/>
                <a:cs typeface="Arial MT"/>
              </a:rPr>
              <a:t>operation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spc="100" dirty="0">
                <a:latin typeface="Arial MT"/>
                <a:cs typeface="Arial MT"/>
              </a:rPr>
              <a:t>of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55" dirty="0">
                <a:latin typeface="Arial MT"/>
                <a:cs typeface="Arial MT"/>
              </a:rPr>
              <a:t>buildings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based</a:t>
            </a:r>
            <a:r>
              <a:rPr sz="1550" spc="20" dirty="0">
                <a:latin typeface="Arial MT"/>
                <a:cs typeface="Arial MT"/>
              </a:rPr>
              <a:t> </a:t>
            </a:r>
            <a:r>
              <a:rPr sz="1550" spc="85" dirty="0">
                <a:latin typeface="Arial MT"/>
                <a:cs typeface="Arial MT"/>
              </a:rPr>
              <a:t>on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spc="-60" dirty="0">
                <a:latin typeface="Arial Black"/>
                <a:cs typeface="Arial Black"/>
              </a:rPr>
              <a:t>open</a:t>
            </a:r>
            <a:r>
              <a:rPr sz="1550" spc="-90" dirty="0">
                <a:latin typeface="Arial Black"/>
                <a:cs typeface="Arial Black"/>
              </a:rPr>
              <a:t> </a:t>
            </a:r>
            <a:r>
              <a:rPr sz="1550" spc="-75" dirty="0">
                <a:latin typeface="Arial Black"/>
                <a:cs typeface="Arial Black"/>
              </a:rPr>
              <a:t>standards</a:t>
            </a:r>
            <a:r>
              <a:rPr sz="1550" spc="-120" dirty="0">
                <a:latin typeface="Arial Black"/>
                <a:cs typeface="Arial Black"/>
              </a:rPr>
              <a:t> </a:t>
            </a:r>
            <a:r>
              <a:rPr sz="1550" spc="70" dirty="0">
                <a:latin typeface="Arial MT"/>
                <a:cs typeface="Arial MT"/>
              </a:rPr>
              <a:t>and</a:t>
            </a:r>
            <a:r>
              <a:rPr sz="1550" spc="10" dirty="0">
                <a:latin typeface="Arial MT"/>
                <a:cs typeface="Arial MT"/>
              </a:rPr>
              <a:t> </a:t>
            </a:r>
            <a:r>
              <a:rPr sz="1550" spc="60" dirty="0">
                <a:latin typeface="Arial MT"/>
                <a:cs typeface="Arial MT"/>
              </a:rPr>
              <a:t>workflows.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spc="-10" dirty="0">
                <a:latin typeface="Arial MT"/>
                <a:cs typeface="Arial MT"/>
              </a:rPr>
              <a:t>(</a:t>
            </a:r>
            <a:r>
              <a:rPr sz="1550" spc="-10" dirty="0">
                <a:solidFill>
                  <a:srgbClr val="2F859C"/>
                </a:solidFill>
                <a:latin typeface="Arial Black"/>
                <a:cs typeface="Arial Black"/>
              </a:rPr>
              <a:t>non- 	proprietary</a:t>
            </a:r>
            <a:r>
              <a:rPr sz="1550" spc="-10" dirty="0">
                <a:latin typeface="Arial MT"/>
                <a:cs typeface="Arial MT"/>
              </a:rPr>
              <a:t>)</a:t>
            </a:r>
            <a:endParaRPr sz="1550">
              <a:latin typeface="Arial MT"/>
              <a:cs typeface="Arial MT"/>
            </a:endParaRPr>
          </a:p>
          <a:p>
            <a:pPr marL="211454" marR="5080" indent="-199390">
              <a:lnSpc>
                <a:spcPct val="122600"/>
              </a:lnSpc>
              <a:spcBef>
                <a:spcPts val="865"/>
              </a:spcBef>
              <a:buSzPct val="125806"/>
              <a:buChar char="•"/>
              <a:tabLst>
                <a:tab pos="213360" algn="l"/>
              </a:tabLst>
            </a:pPr>
            <a:r>
              <a:rPr sz="1550" spc="70" dirty="0">
                <a:latin typeface="Arial MT"/>
                <a:cs typeface="Arial MT"/>
              </a:rPr>
              <a:t>It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is</a:t>
            </a:r>
            <a:r>
              <a:rPr sz="1550" spc="10" dirty="0">
                <a:latin typeface="Arial MT"/>
                <a:cs typeface="Arial MT"/>
              </a:rPr>
              <a:t> </a:t>
            </a:r>
            <a:r>
              <a:rPr sz="1550" spc="55" dirty="0">
                <a:latin typeface="Arial MT"/>
                <a:cs typeface="Arial MT"/>
              </a:rPr>
              <a:t>an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55" dirty="0">
                <a:latin typeface="Arial MT"/>
                <a:cs typeface="Arial MT"/>
              </a:rPr>
              <a:t>initiative</a:t>
            </a:r>
            <a:r>
              <a:rPr sz="1550" spc="-35" dirty="0">
                <a:latin typeface="Arial MT"/>
                <a:cs typeface="Arial MT"/>
              </a:rPr>
              <a:t> </a:t>
            </a:r>
            <a:r>
              <a:rPr sz="1550" spc="100" dirty="0">
                <a:latin typeface="Arial MT"/>
                <a:cs typeface="Arial MT"/>
              </a:rPr>
              <a:t>of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several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45" dirty="0">
                <a:latin typeface="Arial MT"/>
                <a:cs typeface="Arial MT"/>
              </a:rPr>
              <a:t>leading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spc="65" dirty="0">
                <a:latin typeface="Arial MT"/>
                <a:cs typeface="Arial MT"/>
              </a:rPr>
              <a:t>software</a:t>
            </a:r>
            <a:r>
              <a:rPr sz="1550" spc="-15" dirty="0">
                <a:latin typeface="Arial MT"/>
                <a:cs typeface="Arial MT"/>
              </a:rPr>
              <a:t> </a:t>
            </a:r>
            <a:r>
              <a:rPr sz="1550" spc="60" dirty="0">
                <a:latin typeface="Arial MT"/>
                <a:cs typeface="Arial MT"/>
              </a:rPr>
              <a:t>vendors</a:t>
            </a:r>
            <a:r>
              <a:rPr sz="1550" spc="-15" dirty="0">
                <a:latin typeface="Arial MT"/>
                <a:cs typeface="Arial MT"/>
              </a:rPr>
              <a:t> </a:t>
            </a:r>
            <a:r>
              <a:rPr sz="1550" dirty="0">
                <a:latin typeface="Arial MT"/>
                <a:cs typeface="Arial MT"/>
              </a:rPr>
              <a:t>using</a:t>
            </a:r>
            <a:r>
              <a:rPr sz="1550" spc="5" dirty="0">
                <a:latin typeface="Arial MT"/>
                <a:cs typeface="Arial MT"/>
              </a:rPr>
              <a:t> </a:t>
            </a:r>
            <a:r>
              <a:rPr sz="1550" spc="85" dirty="0">
                <a:latin typeface="Arial MT"/>
                <a:cs typeface="Arial MT"/>
              </a:rPr>
              <a:t>the</a:t>
            </a:r>
            <a:r>
              <a:rPr sz="1550" dirty="0">
                <a:latin typeface="Arial MT"/>
                <a:cs typeface="Arial MT"/>
              </a:rPr>
              <a:t> </a:t>
            </a:r>
            <a:r>
              <a:rPr sz="1550" spc="75" dirty="0">
                <a:latin typeface="Arial MT"/>
                <a:cs typeface="Arial MT"/>
              </a:rPr>
              <a:t>open</a:t>
            </a:r>
            <a:r>
              <a:rPr sz="1550" spc="-20" dirty="0">
                <a:latin typeface="Arial MT"/>
                <a:cs typeface="Arial MT"/>
              </a:rPr>
              <a:t> </a:t>
            </a:r>
            <a:r>
              <a:rPr sz="1550" spc="65" dirty="0">
                <a:latin typeface="Arial MT"/>
                <a:cs typeface="Arial MT"/>
              </a:rPr>
              <a:t>building</a:t>
            </a:r>
            <a:r>
              <a:rPr sz="1550" spc="-30" dirty="0">
                <a:latin typeface="Arial MT"/>
                <a:cs typeface="Arial MT"/>
              </a:rPr>
              <a:t> </a:t>
            </a:r>
            <a:r>
              <a:rPr sz="1550" spc="-10" dirty="0">
                <a:latin typeface="Arial MT"/>
                <a:cs typeface="Arial MT"/>
              </a:rPr>
              <a:t>SMART 	</a:t>
            </a:r>
            <a:r>
              <a:rPr sz="1550" dirty="0">
                <a:latin typeface="Arial MT"/>
                <a:cs typeface="Arial MT"/>
              </a:rPr>
              <a:t>Data</a:t>
            </a:r>
            <a:r>
              <a:rPr sz="1550" spc="140" dirty="0">
                <a:latin typeface="Arial MT"/>
                <a:cs typeface="Arial MT"/>
              </a:rPr>
              <a:t> </a:t>
            </a:r>
            <a:r>
              <a:rPr sz="1550" spc="50" dirty="0">
                <a:latin typeface="Arial MT"/>
                <a:cs typeface="Arial MT"/>
              </a:rPr>
              <a:t>Model.</a:t>
            </a:r>
            <a:endParaRPr sz="1550">
              <a:latin typeface="Arial MT"/>
              <a:cs typeface="Arial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221735" y="4376927"/>
            <a:ext cx="3720083" cy="88087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4DBF6-71D9-4EEB-8EDF-04DDAA93B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55</a:t>
            </a:fld>
            <a:endParaRPr 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88480" y="4177284"/>
            <a:ext cx="3390899" cy="2394203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1917064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105" dirty="0"/>
              <a:t>OPEN</a:t>
            </a:r>
            <a:r>
              <a:rPr sz="3150" spc="-110" dirty="0"/>
              <a:t> </a:t>
            </a:r>
            <a:r>
              <a:rPr sz="3150" spc="-40" dirty="0"/>
              <a:t>BIM</a:t>
            </a:r>
            <a:endParaRPr sz="3150"/>
          </a:p>
        </p:txBody>
      </p:sp>
      <p:sp>
        <p:nvSpPr>
          <p:cNvPr id="4" name="object 4"/>
          <p:cNvSpPr txBox="1"/>
          <p:nvPr/>
        </p:nvSpPr>
        <p:spPr>
          <a:xfrm>
            <a:off x="1069403" y="2708520"/>
            <a:ext cx="3710304" cy="2927985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7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25" dirty="0">
                <a:latin typeface="Arial"/>
                <a:cs typeface="Arial"/>
              </a:rPr>
              <a:t>IFC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dirty="0">
                <a:latin typeface="Arial"/>
                <a:cs typeface="Arial"/>
              </a:rPr>
              <a:t>Not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b="1" spc="-185" dirty="0">
                <a:latin typeface="Arial"/>
                <a:cs typeface="Arial"/>
              </a:rPr>
              <a:t>Issued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40" dirty="0">
                <a:latin typeface="Arial"/>
                <a:cs typeface="Arial"/>
              </a:rPr>
              <a:t>for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125" dirty="0">
                <a:latin typeface="Arial"/>
                <a:cs typeface="Arial"/>
              </a:rPr>
              <a:t>Construction</a:t>
            </a:r>
            <a:r>
              <a:rPr sz="2100" b="1" spc="-10" dirty="0">
                <a:latin typeface="Arial"/>
                <a:cs typeface="Arial"/>
              </a:rPr>
              <a:t> </a:t>
            </a:r>
            <a:r>
              <a:rPr sz="2100" spc="-50" dirty="0">
                <a:latin typeface="Wingdings"/>
                <a:cs typeface="Wingdings"/>
              </a:rPr>
              <a:t></a:t>
            </a:r>
            <a:endParaRPr sz="2100">
              <a:latin typeface="Wingdings"/>
              <a:cs typeface="Wingdings"/>
            </a:endParaRPr>
          </a:p>
          <a:p>
            <a:pPr marL="213995" indent="-201295">
              <a:lnSpc>
                <a:spcPct val="100000"/>
              </a:lnSpc>
              <a:spcBef>
                <a:spcPts val="138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80" dirty="0">
                <a:latin typeface="Arial"/>
                <a:cs typeface="Arial"/>
              </a:rPr>
              <a:t>Industry</a:t>
            </a:r>
            <a:r>
              <a:rPr sz="2100" b="1" spc="-70" dirty="0">
                <a:latin typeface="Arial"/>
                <a:cs typeface="Arial"/>
              </a:rPr>
              <a:t> </a:t>
            </a:r>
            <a:r>
              <a:rPr sz="2100" b="1" spc="-60" dirty="0">
                <a:latin typeface="Arial"/>
                <a:cs typeface="Arial"/>
              </a:rPr>
              <a:t>Foundation</a:t>
            </a:r>
            <a:r>
              <a:rPr sz="2100" b="1" spc="-20" dirty="0">
                <a:latin typeface="Arial"/>
                <a:cs typeface="Arial"/>
              </a:rPr>
              <a:t> Class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80" dirty="0">
                <a:latin typeface="Arial"/>
                <a:cs typeface="Arial"/>
              </a:rPr>
              <a:t>Open</a:t>
            </a:r>
            <a:r>
              <a:rPr sz="2100" b="1" spc="-65" dirty="0">
                <a:latin typeface="Arial"/>
                <a:cs typeface="Arial"/>
              </a:rPr>
              <a:t> </a:t>
            </a:r>
            <a:r>
              <a:rPr sz="2100" b="1" spc="-25" dirty="0">
                <a:latin typeface="Arial"/>
                <a:cs typeface="Arial"/>
              </a:rPr>
              <a:t>BIM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5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dirty="0">
                <a:latin typeface="Arial"/>
                <a:cs typeface="Arial"/>
              </a:rPr>
              <a:t>Not</a:t>
            </a:r>
            <a:r>
              <a:rPr sz="2100" b="1" spc="-10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to</a:t>
            </a:r>
            <a:r>
              <a:rPr sz="2100" b="1" spc="-110" dirty="0">
                <a:latin typeface="Arial"/>
                <a:cs typeface="Arial"/>
              </a:rPr>
              <a:t> </a:t>
            </a:r>
            <a:r>
              <a:rPr sz="2100" b="1" spc="-65" dirty="0">
                <a:latin typeface="Arial"/>
                <a:cs typeface="Arial"/>
              </a:rPr>
              <a:t>be</a:t>
            </a:r>
            <a:r>
              <a:rPr sz="2100" b="1" spc="-8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edited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8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85" dirty="0">
                <a:latin typeface="Arial"/>
                <a:cs typeface="Arial"/>
              </a:rPr>
              <a:t>Similar</a:t>
            </a:r>
            <a:r>
              <a:rPr sz="2100" b="1" spc="-65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to</a:t>
            </a:r>
            <a:r>
              <a:rPr sz="2100" b="1" spc="-105" dirty="0">
                <a:latin typeface="Arial"/>
                <a:cs typeface="Arial"/>
              </a:rPr>
              <a:t> </a:t>
            </a:r>
            <a:r>
              <a:rPr sz="2100" b="1" spc="-65" dirty="0">
                <a:latin typeface="Arial"/>
                <a:cs typeface="Arial"/>
              </a:rPr>
              <a:t>export</a:t>
            </a:r>
            <a:r>
              <a:rPr sz="2100" b="1" spc="-8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to</a:t>
            </a:r>
            <a:r>
              <a:rPr sz="2100" b="1" spc="-80" dirty="0">
                <a:latin typeface="Arial"/>
                <a:cs typeface="Arial"/>
              </a:rPr>
              <a:t> </a:t>
            </a:r>
            <a:r>
              <a:rPr sz="2100" b="1" spc="-25" dirty="0">
                <a:latin typeface="Arial"/>
                <a:cs typeface="Arial"/>
              </a:rPr>
              <a:t>DXF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809744" y="2490216"/>
            <a:ext cx="5469890" cy="2397760"/>
            <a:chOff x="4809744" y="2490216"/>
            <a:chExt cx="5469890" cy="23977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09744" y="2490216"/>
              <a:ext cx="2360675" cy="2397251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228332" y="3204972"/>
              <a:ext cx="3051047" cy="938783"/>
            </a:xfrm>
            <a:prstGeom prst="rect">
              <a:avLst/>
            </a:prstGeom>
          </p:spPr>
        </p:pic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560E3D-9113-4DB5-B4FE-4EACE959D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56</a:t>
            </a:fld>
            <a:endParaRPr 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1917064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105" dirty="0"/>
              <a:t>OPEN</a:t>
            </a:r>
            <a:r>
              <a:rPr sz="3150" spc="-110" dirty="0"/>
              <a:t> </a:t>
            </a:r>
            <a:r>
              <a:rPr sz="3150" spc="-40" dirty="0"/>
              <a:t>BIM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08520"/>
            <a:ext cx="3349625" cy="943610"/>
          </a:xfrm>
          <a:prstGeom prst="rect">
            <a:avLst/>
          </a:prstGeom>
        </p:spPr>
        <p:txBody>
          <a:bodyPr vert="horz" wrap="square" lIns="0" tIns="10033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7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50" dirty="0">
                <a:latin typeface="Arial"/>
                <a:cs typeface="Arial"/>
              </a:rPr>
              <a:t>BIM</a:t>
            </a:r>
            <a:r>
              <a:rPr sz="2100" b="1" spc="-70" dirty="0">
                <a:latin typeface="Arial"/>
                <a:cs typeface="Arial"/>
              </a:rPr>
              <a:t> </a:t>
            </a:r>
            <a:r>
              <a:rPr sz="2100" b="1" spc="-60" dirty="0">
                <a:latin typeface="Arial"/>
                <a:cs typeface="Arial"/>
              </a:rPr>
              <a:t>Collaboration </a:t>
            </a:r>
            <a:r>
              <a:rPr sz="2100" b="1" spc="-10" dirty="0">
                <a:latin typeface="Arial"/>
                <a:cs typeface="Arial"/>
              </a:rPr>
              <a:t>Format</a:t>
            </a:r>
            <a:endParaRPr sz="2100">
              <a:latin typeface="Arial"/>
              <a:cs typeface="Arial"/>
            </a:endParaRPr>
          </a:p>
          <a:p>
            <a:pPr marL="213995" indent="-201295">
              <a:lnSpc>
                <a:spcPct val="100000"/>
              </a:lnSpc>
              <a:spcBef>
                <a:spcPts val="139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10" dirty="0">
                <a:latin typeface="Arial"/>
                <a:cs typeface="Arial"/>
              </a:rPr>
              <a:t>(BCF)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92023" y="1397508"/>
            <a:ext cx="10303764" cy="5277611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E42C0-0B90-4449-A41B-E47AC10A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57</a:t>
            </a:fld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56759" y="2394204"/>
            <a:ext cx="6016751" cy="3809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169" rIns="0" bIns="0" rtlCol="0">
            <a:spAutoFit/>
          </a:bodyPr>
          <a:lstStyle/>
          <a:p>
            <a:pPr marL="90170">
              <a:lnSpc>
                <a:spcPts val="4510"/>
              </a:lnSpc>
              <a:spcBef>
                <a:spcPts val="115"/>
              </a:spcBef>
            </a:pPr>
            <a:r>
              <a:rPr spc="-35" dirty="0"/>
              <a:t>COBIE</a:t>
            </a:r>
          </a:p>
          <a:p>
            <a:pPr marL="90170">
              <a:lnSpc>
                <a:spcPts val="2410"/>
              </a:lnSpc>
            </a:pPr>
            <a:r>
              <a:rPr sz="2100" spc="-145" dirty="0"/>
              <a:t>CONSTRUCTION</a:t>
            </a:r>
            <a:r>
              <a:rPr sz="2100" spc="-10" dirty="0"/>
              <a:t> </a:t>
            </a:r>
            <a:r>
              <a:rPr sz="2100" spc="-140" dirty="0"/>
              <a:t>OPERATIONS</a:t>
            </a:r>
            <a:r>
              <a:rPr sz="2100" dirty="0"/>
              <a:t> </a:t>
            </a:r>
            <a:r>
              <a:rPr sz="2100" spc="-55" dirty="0"/>
              <a:t>BUILDING</a:t>
            </a:r>
            <a:r>
              <a:rPr sz="2100" spc="-15" dirty="0"/>
              <a:t> </a:t>
            </a:r>
            <a:r>
              <a:rPr sz="2100" spc="-50" dirty="0"/>
              <a:t>INFORMATION</a:t>
            </a:r>
            <a:r>
              <a:rPr sz="2100" spc="-5" dirty="0"/>
              <a:t> </a:t>
            </a:r>
            <a:r>
              <a:rPr sz="2100" spc="-70" dirty="0"/>
              <a:t>EXCHANGE</a:t>
            </a:r>
            <a:endParaRPr sz="2100"/>
          </a:p>
        </p:txBody>
      </p:sp>
      <p:sp>
        <p:nvSpPr>
          <p:cNvPr id="4" name="object 4"/>
          <p:cNvSpPr txBox="1"/>
          <p:nvPr/>
        </p:nvSpPr>
        <p:spPr>
          <a:xfrm>
            <a:off x="977912" y="2792964"/>
            <a:ext cx="3492500" cy="3274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4800" indent="-200660">
              <a:lnSpc>
                <a:spcPct val="100000"/>
              </a:lnSpc>
              <a:spcBef>
                <a:spcPts val="100"/>
              </a:spcBef>
              <a:buSzPct val="125714"/>
              <a:buFont typeface="Arial MT"/>
              <a:buChar char="•"/>
              <a:tabLst>
                <a:tab pos="304800" algn="l"/>
              </a:tabLst>
            </a:pPr>
            <a:r>
              <a:rPr sz="1750" b="1" spc="-70" dirty="0">
                <a:latin typeface="Arial"/>
                <a:cs typeface="Arial"/>
              </a:rPr>
              <a:t>Project</a:t>
            </a:r>
            <a:r>
              <a:rPr sz="1750" b="1" spc="-35" dirty="0">
                <a:latin typeface="Arial"/>
                <a:cs typeface="Arial"/>
              </a:rPr>
              <a:t> </a:t>
            </a:r>
            <a:r>
              <a:rPr sz="1750" b="1" spc="-55" dirty="0">
                <a:latin typeface="Arial"/>
                <a:cs typeface="Arial"/>
              </a:rPr>
              <a:t>example</a:t>
            </a:r>
            <a:r>
              <a:rPr sz="1750" b="1" spc="-5" dirty="0">
                <a:latin typeface="Arial"/>
                <a:cs typeface="Arial"/>
              </a:rPr>
              <a:t> </a:t>
            </a:r>
            <a:r>
              <a:rPr sz="1750" b="1" spc="-95" dirty="0">
                <a:latin typeface="Arial"/>
                <a:cs typeface="Arial"/>
              </a:rPr>
              <a:t>explains</a:t>
            </a:r>
            <a:r>
              <a:rPr sz="1750" b="1" spc="-30" dirty="0">
                <a:latin typeface="Arial"/>
                <a:cs typeface="Arial"/>
              </a:rPr>
              <a:t> </a:t>
            </a:r>
            <a:r>
              <a:rPr sz="1750" b="1" spc="-25" dirty="0">
                <a:latin typeface="Arial"/>
                <a:cs typeface="Arial"/>
              </a:rPr>
              <a:t>it</a:t>
            </a:r>
            <a:endParaRPr sz="1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Font typeface="Arial MT"/>
              <a:buChar char="•"/>
            </a:pPr>
            <a:endParaRPr sz="1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4"/>
              </a:spcBef>
              <a:buFont typeface="Arial MT"/>
              <a:buChar char="•"/>
            </a:pPr>
            <a:endParaRPr sz="1750" dirty="0">
              <a:latin typeface="Arial"/>
              <a:cs typeface="Arial"/>
            </a:endParaRPr>
          </a:p>
          <a:p>
            <a:pPr marL="304800" marR="5080" indent="-201295">
              <a:lnSpc>
                <a:spcPct val="120200"/>
              </a:lnSpc>
              <a:buSzPct val="125714"/>
              <a:buFont typeface="Arial MT"/>
              <a:buChar char="•"/>
              <a:tabLst>
                <a:tab pos="304800" algn="l"/>
              </a:tabLst>
            </a:pPr>
            <a:r>
              <a:rPr sz="1750" b="1" spc="-195" dirty="0">
                <a:latin typeface="Arial"/>
                <a:cs typeface="Arial"/>
              </a:rPr>
              <a:t>Some</a:t>
            </a:r>
            <a:r>
              <a:rPr sz="1750" b="1" spc="-15" dirty="0">
                <a:latin typeface="Arial"/>
                <a:cs typeface="Arial"/>
              </a:rPr>
              <a:t> </a:t>
            </a:r>
            <a:r>
              <a:rPr sz="1750" b="1" spc="-120" dirty="0">
                <a:latin typeface="Arial"/>
                <a:cs typeface="Arial"/>
              </a:rPr>
              <a:t>clients</a:t>
            </a:r>
            <a:r>
              <a:rPr sz="1750" b="1" spc="-25" dirty="0">
                <a:latin typeface="Arial"/>
                <a:cs typeface="Arial"/>
              </a:rPr>
              <a:t> </a:t>
            </a:r>
            <a:r>
              <a:rPr sz="1750" b="1" spc="-45" dirty="0">
                <a:latin typeface="Arial"/>
                <a:cs typeface="Arial"/>
              </a:rPr>
              <a:t>require</a:t>
            </a:r>
            <a:r>
              <a:rPr sz="1750" b="1" spc="-15" dirty="0">
                <a:latin typeface="Arial"/>
                <a:cs typeface="Arial"/>
              </a:rPr>
              <a:t> </a:t>
            </a:r>
            <a:r>
              <a:rPr sz="1750" b="1" spc="-10" dirty="0">
                <a:latin typeface="Arial"/>
                <a:cs typeface="Arial"/>
              </a:rPr>
              <a:t>specific </a:t>
            </a:r>
            <a:r>
              <a:rPr sz="1750" b="1" spc="-35" dirty="0">
                <a:latin typeface="Arial"/>
                <a:cs typeface="Arial"/>
              </a:rPr>
              <a:t>information</a:t>
            </a:r>
            <a:r>
              <a:rPr sz="1750" b="1" spc="-30" dirty="0">
                <a:latin typeface="Arial"/>
                <a:cs typeface="Arial"/>
              </a:rPr>
              <a:t> </a:t>
            </a:r>
            <a:r>
              <a:rPr sz="1750" b="1" spc="-85" dirty="0">
                <a:latin typeface="Arial"/>
                <a:cs typeface="Arial"/>
              </a:rPr>
              <a:t>documented</a:t>
            </a:r>
            <a:r>
              <a:rPr sz="1750" b="1" spc="-50" dirty="0">
                <a:latin typeface="Arial"/>
                <a:cs typeface="Arial"/>
              </a:rPr>
              <a:t> </a:t>
            </a:r>
            <a:r>
              <a:rPr sz="1750" b="1" spc="-25" dirty="0">
                <a:latin typeface="Arial"/>
                <a:cs typeface="Arial"/>
              </a:rPr>
              <a:t>as </a:t>
            </a:r>
            <a:r>
              <a:rPr sz="1750" b="1" spc="-170" dirty="0">
                <a:latin typeface="Arial"/>
                <a:cs typeface="Arial"/>
              </a:rPr>
              <a:t>Asset</a:t>
            </a:r>
            <a:r>
              <a:rPr sz="1750" b="1" spc="-30" dirty="0">
                <a:latin typeface="Arial"/>
                <a:cs typeface="Arial"/>
              </a:rPr>
              <a:t> </a:t>
            </a:r>
            <a:r>
              <a:rPr sz="1750" b="1" spc="-35" dirty="0">
                <a:latin typeface="Arial"/>
                <a:cs typeface="Arial"/>
              </a:rPr>
              <a:t>Information</a:t>
            </a:r>
            <a:r>
              <a:rPr sz="1750" b="1" spc="-10" dirty="0">
                <a:latin typeface="Arial"/>
                <a:cs typeface="Arial"/>
              </a:rPr>
              <a:t> </a:t>
            </a:r>
            <a:r>
              <a:rPr sz="1750" b="1" spc="-80" dirty="0">
                <a:latin typeface="Arial"/>
                <a:cs typeface="Arial"/>
              </a:rPr>
              <a:t>Requirements </a:t>
            </a:r>
            <a:r>
              <a:rPr sz="1750" b="1" spc="-10" dirty="0">
                <a:latin typeface="Arial"/>
                <a:cs typeface="Arial"/>
              </a:rPr>
              <a:t>(AIR)</a:t>
            </a:r>
            <a:endParaRPr sz="175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90"/>
              </a:spcBef>
            </a:pPr>
            <a:endParaRPr sz="1750" dirty="0">
              <a:latin typeface="Arial"/>
              <a:cs typeface="Arial"/>
            </a:endParaRPr>
          </a:p>
          <a:p>
            <a:pPr marL="12700" marR="173990">
              <a:lnSpc>
                <a:spcPct val="101899"/>
              </a:lnSpc>
              <a:spcBef>
                <a:spcPts val="5"/>
              </a:spcBef>
            </a:pPr>
            <a:r>
              <a:rPr sz="1550" spc="-105" dirty="0">
                <a:latin typeface="Arial MT"/>
                <a:cs typeface="Arial MT"/>
              </a:rPr>
              <a:t>COBie</a:t>
            </a:r>
            <a:r>
              <a:rPr sz="1550" spc="15" dirty="0">
                <a:latin typeface="Arial MT"/>
                <a:cs typeface="Arial MT"/>
              </a:rPr>
              <a:t> </a:t>
            </a:r>
            <a:r>
              <a:rPr sz="1550" spc="-10" dirty="0">
                <a:latin typeface="Arial MT"/>
                <a:cs typeface="Arial MT"/>
              </a:rPr>
              <a:t>eBook: </a:t>
            </a:r>
            <a:r>
              <a:rPr sz="1550" u="sng" spc="-75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 MT"/>
                <a:cs typeface="Arial MT"/>
              </a:rPr>
              <a:t>https://resources.prairieskyconsulting.com</a:t>
            </a:r>
            <a:endParaRPr sz="155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</a:pPr>
            <a:r>
              <a:rPr sz="1550" u="sng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 MT"/>
                <a:cs typeface="Arial MT"/>
              </a:rPr>
              <a:t>/dorm-</a:t>
            </a:r>
            <a:r>
              <a:rPr sz="1550" u="sng" spc="-10" dirty="0">
                <a:solidFill>
                  <a:srgbClr val="00AFEF"/>
                </a:solidFill>
                <a:uFill>
                  <a:solidFill>
                    <a:srgbClr val="00AFEF"/>
                  </a:solidFill>
                </a:uFill>
                <a:latin typeface="Arial MT"/>
                <a:cs typeface="Arial MT"/>
              </a:rPr>
              <a:t>02/index.html</a:t>
            </a:r>
            <a:endParaRPr sz="1550" dirty="0">
              <a:latin typeface="Arial MT"/>
              <a:cs typeface="Arial MT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772BC-B740-454C-9B8F-1AABA1CF0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58</a:t>
            </a:fld>
            <a:endParaRPr lang="en-US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169" rIns="0" bIns="0" rtlCol="0">
            <a:spAutoFit/>
          </a:bodyPr>
          <a:lstStyle/>
          <a:p>
            <a:pPr marL="90170">
              <a:lnSpc>
                <a:spcPts val="4510"/>
              </a:lnSpc>
              <a:spcBef>
                <a:spcPts val="115"/>
              </a:spcBef>
            </a:pPr>
            <a:r>
              <a:rPr spc="-35" dirty="0"/>
              <a:t>COBIE</a:t>
            </a:r>
          </a:p>
          <a:p>
            <a:pPr marL="90170">
              <a:lnSpc>
                <a:spcPts val="2410"/>
              </a:lnSpc>
            </a:pPr>
            <a:r>
              <a:rPr sz="2100" spc="-145" dirty="0"/>
              <a:t>CONSTRUCTION</a:t>
            </a:r>
            <a:r>
              <a:rPr sz="2100" spc="-10" dirty="0"/>
              <a:t> </a:t>
            </a:r>
            <a:r>
              <a:rPr sz="2100" spc="-140" dirty="0"/>
              <a:t>OPERATIONS</a:t>
            </a:r>
            <a:r>
              <a:rPr sz="2100" dirty="0"/>
              <a:t> </a:t>
            </a:r>
            <a:r>
              <a:rPr sz="2100" spc="-55" dirty="0"/>
              <a:t>BUILDING</a:t>
            </a:r>
            <a:r>
              <a:rPr sz="2100" spc="-15" dirty="0"/>
              <a:t> </a:t>
            </a:r>
            <a:r>
              <a:rPr sz="2100" spc="-50" dirty="0"/>
              <a:t>INFORMATION</a:t>
            </a:r>
            <a:r>
              <a:rPr sz="2100" spc="-5" dirty="0"/>
              <a:t> </a:t>
            </a:r>
            <a:r>
              <a:rPr sz="2100" spc="-70" dirty="0"/>
              <a:t>EXCHANGE</a:t>
            </a:r>
            <a:endParaRPr sz="21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764535" y="2606040"/>
            <a:ext cx="4718303" cy="311810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C69F6C-B0FD-443E-8C17-2DDB0184F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59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2192655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150" spc="-65" dirty="0"/>
              <a:t>BIM</a:t>
            </a:r>
            <a:r>
              <a:rPr sz="3150" spc="-150" dirty="0"/>
              <a:t> </a:t>
            </a:r>
            <a:r>
              <a:rPr sz="3150" spc="-120" dirty="0"/>
              <a:t>MODEL</a:t>
            </a:r>
            <a:endParaRPr sz="3150"/>
          </a:p>
        </p:txBody>
      </p:sp>
      <p:sp>
        <p:nvSpPr>
          <p:cNvPr id="3" name="object 3"/>
          <p:cNvSpPr txBox="1"/>
          <p:nvPr/>
        </p:nvSpPr>
        <p:spPr>
          <a:xfrm>
            <a:off x="1069403" y="2796121"/>
            <a:ext cx="619188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10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45" dirty="0">
                <a:latin typeface="Arial"/>
                <a:cs typeface="Arial"/>
              </a:rPr>
              <a:t>Federated</a:t>
            </a:r>
            <a:r>
              <a:rPr sz="2100" b="1" spc="-60" dirty="0">
                <a:latin typeface="Arial"/>
                <a:cs typeface="Arial"/>
              </a:rPr>
              <a:t> </a:t>
            </a:r>
            <a:r>
              <a:rPr sz="2100" b="1" spc="-85" dirty="0">
                <a:latin typeface="Arial"/>
                <a:cs typeface="Arial"/>
              </a:rPr>
              <a:t>Model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229" dirty="0">
                <a:latin typeface="Arial"/>
                <a:cs typeface="Arial"/>
              </a:rPr>
              <a:t>=</a:t>
            </a:r>
            <a:r>
              <a:rPr sz="2100" b="1" spc="-65" dirty="0">
                <a:latin typeface="Arial"/>
                <a:cs typeface="Arial"/>
              </a:rPr>
              <a:t> </a:t>
            </a:r>
            <a:r>
              <a:rPr sz="2100" b="1" spc="-120" dirty="0">
                <a:latin typeface="Arial"/>
                <a:cs typeface="Arial"/>
              </a:rPr>
              <a:t>Several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35" dirty="0">
                <a:latin typeface="Arial"/>
                <a:cs typeface="Arial"/>
              </a:rPr>
              <a:t>Information</a:t>
            </a:r>
            <a:r>
              <a:rPr sz="2100" b="1" spc="-50" dirty="0">
                <a:latin typeface="Arial"/>
                <a:cs typeface="Arial"/>
              </a:rPr>
              <a:t> </a:t>
            </a:r>
            <a:r>
              <a:rPr sz="2100" b="1" spc="-75" dirty="0">
                <a:latin typeface="Arial"/>
                <a:cs typeface="Arial"/>
              </a:rPr>
              <a:t>Containers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56688" y="3371088"/>
            <a:ext cx="5777483" cy="303428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BC072-C0F3-4C2A-923C-75C089CC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169" rIns="0" bIns="0" rtlCol="0">
            <a:spAutoFit/>
          </a:bodyPr>
          <a:lstStyle/>
          <a:p>
            <a:pPr marL="90170">
              <a:lnSpc>
                <a:spcPts val="4510"/>
              </a:lnSpc>
              <a:spcBef>
                <a:spcPts val="115"/>
              </a:spcBef>
            </a:pPr>
            <a:r>
              <a:rPr spc="-35" dirty="0"/>
              <a:t>COBIE</a:t>
            </a:r>
          </a:p>
          <a:p>
            <a:pPr marL="90170">
              <a:lnSpc>
                <a:spcPts val="2410"/>
              </a:lnSpc>
            </a:pPr>
            <a:r>
              <a:rPr sz="2100" spc="-145" dirty="0"/>
              <a:t>CONSTRUCTION</a:t>
            </a:r>
            <a:r>
              <a:rPr sz="2100" spc="-10" dirty="0"/>
              <a:t> </a:t>
            </a:r>
            <a:r>
              <a:rPr sz="2100" spc="-140" dirty="0"/>
              <a:t>OPERATIONS</a:t>
            </a:r>
            <a:r>
              <a:rPr sz="2100" dirty="0"/>
              <a:t> </a:t>
            </a:r>
            <a:r>
              <a:rPr sz="2100" spc="-55" dirty="0"/>
              <a:t>BUILDING</a:t>
            </a:r>
            <a:r>
              <a:rPr sz="2100" spc="-15" dirty="0"/>
              <a:t> </a:t>
            </a:r>
            <a:r>
              <a:rPr sz="2100" spc="-50" dirty="0"/>
              <a:t>INFORMATION</a:t>
            </a:r>
            <a:r>
              <a:rPr sz="2100" spc="-5" dirty="0"/>
              <a:t> </a:t>
            </a:r>
            <a:r>
              <a:rPr sz="2100" spc="-70" dirty="0"/>
              <a:t>EXCHANGE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1069403" y="2796121"/>
            <a:ext cx="191008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10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95" dirty="0">
                <a:latin typeface="Arial"/>
                <a:cs typeface="Arial"/>
              </a:rPr>
              <a:t>Type</a:t>
            </a:r>
            <a:r>
              <a:rPr sz="2100" b="1" spc="-45" dirty="0">
                <a:latin typeface="Arial"/>
                <a:cs typeface="Arial"/>
              </a:rPr>
              <a:t> </a:t>
            </a:r>
            <a:r>
              <a:rPr sz="2100" b="1" spc="-65" dirty="0">
                <a:latin typeface="Arial"/>
                <a:cs typeface="Arial"/>
              </a:rPr>
              <a:t>Example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85160" y="2634996"/>
            <a:ext cx="6150863" cy="332993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EEE62-7FC2-4C48-AC06-47A2D6D17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60</a:t>
            </a:fld>
            <a:endParaRPr lang="en-US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169" rIns="0" bIns="0" rtlCol="0">
            <a:spAutoFit/>
          </a:bodyPr>
          <a:lstStyle/>
          <a:p>
            <a:pPr marL="90170">
              <a:lnSpc>
                <a:spcPts val="4510"/>
              </a:lnSpc>
              <a:spcBef>
                <a:spcPts val="115"/>
              </a:spcBef>
            </a:pPr>
            <a:r>
              <a:rPr spc="-35" dirty="0"/>
              <a:t>COBIE</a:t>
            </a:r>
          </a:p>
          <a:p>
            <a:pPr marL="90170">
              <a:lnSpc>
                <a:spcPts val="2410"/>
              </a:lnSpc>
            </a:pPr>
            <a:r>
              <a:rPr sz="2100" spc="-145" dirty="0"/>
              <a:t>CONSTRUCTION</a:t>
            </a:r>
            <a:r>
              <a:rPr sz="2100" spc="-10" dirty="0"/>
              <a:t> </a:t>
            </a:r>
            <a:r>
              <a:rPr sz="2100" spc="-140" dirty="0"/>
              <a:t>OPERATIONS</a:t>
            </a:r>
            <a:r>
              <a:rPr sz="2100" dirty="0"/>
              <a:t> </a:t>
            </a:r>
            <a:r>
              <a:rPr sz="2100" spc="-55" dirty="0"/>
              <a:t>BUILDING</a:t>
            </a:r>
            <a:r>
              <a:rPr sz="2100" spc="-15" dirty="0"/>
              <a:t> </a:t>
            </a:r>
            <a:r>
              <a:rPr sz="2100" spc="-50" dirty="0"/>
              <a:t>INFORMATION</a:t>
            </a:r>
            <a:r>
              <a:rPr sz="2100" spc="-5" dirty="0"/>
              <a:t> </a:t>
            </a:r>
            <a:r>
              <a:rPr sz="2100" spc="-70" dirty="0"/>
              <a:t>EXCHANGE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1069403" y="2796121"/>
            <a:ext cx="499681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" indent="-201295">
              <a:lnSpc>
                <a:spcPct val="100000"/>
              </a:lnSpc>
              <a:spcBef>
                <a:spcPts val="100"/>
              </a:spcBef>
              <a:buSzPct val="123809"/>
              <a:buFont typeface="Arial MT"/>
              <a:buChar char="•"/>
              <a:tabLst>
                <a:tab pos="213995" algn="l"/>
              </a:tabLst>
            </a:pPr>
            <a:r>
              <a:rPr sz="2100" b="1" spc="-45" dirty="0">
                <a:latin typeface="Arial"/>
                <a:cs typeface="Arial"/>
              </a:rPr>
              <a:t>Attached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b="1" spc="-135" dirty="0">
                <a:latin typeface="Arial"/>
                <a:cs typeface="Arial"/>
              </a:rPr>
              <a:t>Documents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225" dirty="0">
                <a:latin typeface="Arial"/>
                <a:cs typeface="Arial"/>
              </a:rPr>
              <a:t>such</a:t>
            </a:r>
            <a:r>
              <a:rPr sz="2100" b="1" spc="-40" dirty="0">
                <a:latin typeface="Arial"/>
                <a:cs typeface="Arial"/>
              </a:rPr>
              <a:t> </a:t>
            </a:r>
            <a:r>
              <a:rPr sz="2100" b="1" spc="-180" dirty="0">
                <a:latin typeface="Arial"/>
                <a:cs typeface="Arial"/>
              </a:rPr>
              <a:t>as</a:t>
            </a:r>
            <a:r>
              <a:rPr sz="2100" b="1" spc="-35" dirty="0">
                <a:latin typeface="Arial"/>
                <a:cs typeface="Arial"/>
              </a:rPr>
              <a:t> </a:t>
            </a:r>
            <a:r>
              <a:rPr sz="2100" b="1" spc="-30" dirty="0">
                <a:latin typeface="Arial"/>
                <a:cs typeface="Arial"/>
              </a:rPr>
              <a:t>Warranties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12263" y="3438144"/>
            <a:ext cx="7493507" cy="232257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E75A67-E7A4-43C0-8641-192ADAD03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61</a:t>
            </a:fld>
            <a:endParaRPr 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6169" rIns="0" bIns="0" rtlCol="0">
            <a:spAutoFit/>
          </a:bodyPr>
          <a:lstStyle/>
          <a:p>
            <a:pPr marL="90170">
              <a:lnSpc>
                <a:spcPts val="4510"/>
              </a:lnSpc>
              <a:spcBef>
                <a:spcPts val="115"/>
              </a:spcBef>
            </a:pPr>
            <a:r>
              <a:rPr spc="-35" dirty="0"/>
              <a:t>COBIE</a:t>
            </a:r>
          </a:p>
          <a:p>
            <a:pPr marL="90170">
              <a:lnSpc>
                <a:spcPts val="2410"/>
              </a:lnSpc>
            </a:pPr>
            <a:r>
              <a:rPr sz="2100" spc="-145" dirty="0"/>
              <a:t>CONSTRUCTION</a:t>
            </a:r>
            <a:r>
              <a:rPr sz="2100" spc="-10" dirty="0"/>
              <a:t> </a:t>
            </a:r>
            <a:r>
              <a:rPr sz="2100" spc="-140" dirty="0"/>
              <a:t>OPERATIONS</a:t>
            </a:r>
            <a:r>
              <a:rPr sz="2100" dirty="0"/>
              <a:t> </a:t>
            </a:r>
            <a:r>
              <a:rPr sz="2100" spc="-55" dirty="0"/>
              <a:t>BUILDING</a:t>
            </a:r>
            <a:r>
              <a:rPr sz="2100" spc="-15" dirty="0"/>
              <a:t> </a:t>
            </a:r>
            <a:r>
              <a:rPr sz="2100" spc="-50" dirty="0"/>
              <a:t>INFORMATION</a:t>
            </a:r>
            <a:r>
              <a:rPr sz="2100" spc="-5" dirty="0"/>
              <a:t> </a:t>
            </a:r>
            <a:r>
              <a:rPr sz="2100" spc="-70" dirty="0"/>
              <a:t>EXCHANGE</a:t>
            </a:r>
            <a:endParaRPr sz="2100"/>
          </a:p>
        </p:txBody>
      </p:sp>
      <p:sp>
        <p:nvSpPr>
          <p:cNvPr id="3" name="object 3"/>
          <p:cNvSpPr txBox="1"/>
          <p:nvPr/>
        </p:nvSpPr>
        <p:spPr>
          <a:xfrm>
            <a:off x="1069403" y="2730711"/>
            <a:ext cx="2362200" cy="1566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360" marR="5080" indent="-201295">
              <a:lnSpc>
                <a:spcPct val="120300"/>
              </a:lnSpc>
              <a:spcBef>
                <a:spcPts val="100"/>
              </a:spcBef>
              <a:buSzPct val="123809"/>
              <a:buFont typeface="Arial MT"/>
              <a:buChar char="•"/>
              <a:tabLst>
                <a:tab pos="213360" algn="l"/>
              </a:tabLst>
            </a:pPr>
            <a:r>
              <a:rPr sz="2100" b="1" spc="-135" dirty="0">
                <a:latin typeface="Arial"/>
                <a:cs typeface="Arial"/>
              </a:rPr>
              <a:t>Components</a:t>
            </a:r>
            <a:r>
              <a:rPr sz="2100" b="1" spc="35" dirty="0">
                <a:latin typeface="Arial"/>
                <a:cs typeface="Arial"/>
              </a:rPr>
              <a:t> </a:t>
            </a:r>
            <a:r>
              <a:rPr sz="2100" b="1" spc="-185" dirty="0">
                <a:latin typeface="Arial"/>
                <a:cs typeface="Arial"/>
              </a:rPr>
              <a:t>show </a:t>
            </a:r>
            <a:r>
              <a:rPr sz="2100" b="1" spc="-85" dirty="0">
                <a:latin typeface="Arial"/>
                <a:cs typeface="Arial"/>
              </a:rPr>
              <a:t>where</a:t>
            </a:r>
            <a:r>
              <a:rPr sz="2100" b="1" spc="-65" dirty="0">
                <a:latin typeface="Arial"/>
                <a:cs typeface="Arial"/>
              </a:rPr>
              <a:t> </a:t>
            </a:r>
            <a:r>
              <a:rPr sz="2100" b="1" spc="-20" dirty="0">
                <a:latin typeface="Arial"/>
                <a:cs typeface="Arial"/>
              </a:rPr>
              <a:t>the</a:t>
            </a:r>
            <a:r>
              <a:rPr sz="2100" b="1" spc="-130" dirty="0">
                <a:latin typeface="Arial"/>
                <a:cs typeface="Arial"/>
              </a:rPr>
              <a:t> </a:t>
            </a:r>
            <a:r>
              <a:rPr sz="2100" b="1" dirty="0">
                <a:latin typeface="Arial"/>
                <a:cs typeface="Arial"/>
              </a:rPr>
              <a:t>type</a:t>
            </a:r>
            <a:r>
              <a:rPr sz="2100" b="1" spc="-100" dirty="0">
                <a:latin typeface="Arial"/>
                <a:cs typeface="Arial"/>
              </a:rPr>
              <a:t> </a:t>
            </a:r>
            <a:r>
              <a:rPr sz="2100" b="1" spc="-25" dirty="0">
                <a:latin typeface="Arial"/>
                <a:cs typeface="Arial"/>
              </a:rPr>
              <a:t>is </a:t>
            </a:r>
            <a:r>
              <a:rPr sz="2100" b="1" spc="-65" dirty="0">
                <a:latin typeface="Arial"/>
                <a:cs typeface="Arial"/>
              </a:rPr>
              <a:t>installed</a:t>
            </a:r>
            <a:r>
              <a:rPr sz="2100" b="1" spc="-80" dirty="0">
                <a:latin typeface="Arial"/>
                <a:cs typeface="Arial"/>
              </a:rPr>
              <a:t> </a:t>
            </a:r>
            <a:r>
              <a:rPr sz="2100" b="1" spc="-45" dirty="0">
                <a:latin typeface="Arial"/>
                <a:cs typeface="Arial"/>
              </a:rPr>
              <a:t>in</a:t>
            </a:r>
            <a:r>
              <a:rPr sz="2100" b="1" spc="-90" dirty="0">
                <a:latin typeface="Arial"/>
                <a:cs typeface="Arial"/>
              </a:rPr>
              <a:t> </a:t>
            </a:r>
            <a:r>
              <a:rPr sz="2100" b="1" spc="-25" dirty="0">
                <a:latin typeface="Arial"/>
                <a:cs typeface="Arial"/>
              </a:rPr>
              <a:t>the </a:t>
            </a:r>
            <a:r>
              <a:rPr sz="2100" b="1" spc="-105" dirty="0">
                <a:latin typeface="Arial"/>
                <a:cs typeface="Arial"/>
              </a:rPr>
              <a:t>whole</a:t>
            </a:r>
            <a:r>
              <a:rPr sz="2100" b="1" spc="-25" dirty="0">
                <a:latin typeface="Arial"/>
                <a:cs typeface="Arial"/>
              </a:rPr>
              <a:t> </a:t>
            </a:r>
            <a:r>
              <a:rPr sz="2100" b="1" spc="-10" dirty="0">
                <a:latin typeface="Arial"/>
                <a:cs typeface="Arial"/>
              </a:rPr>
              <a:t>project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4650485" y="2668524"/>
            <a:ext cx="5920105" cy="3794125"/>
            <a:chOff x="4650485" y="2668524"/>
            <a:chExt cx="5920105" cy="37941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51248" y="2668524"/>
              <a:ext cx="5919216" cy="364540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4657343" y="4189476"/>
              <a:ext cx="1297305" cy="375285"/>
            </a:xfrm>
            <a:custGeom>
              <a:avLst/>
              <a:gdLst/>
              <a:ahLst/>
              <a:cxnLst/>
              <a:rect l="l" t="t" r="r" b="b"/>
              <a:pathLst>
                <a:path w="1297304" h="375285">
                  <a:moveTo>
                    <a:pt x="0" y="62484"/>
                  </a:moveTo>
                  <a:lnTo>
                    <a:pt x="5048" y="38576"/>
                  </a:lnTo>
                  <a:lnTo>
                    <a:pt x="18669" y="18669"/>
                  </a:lnTo>
                  <a:lnTo>
                    <a:pt x="38576" y="5048"/>
                  </a:lnTo>
                  <a:lnTo>
                    <a:pt x="62484" y="0"/>
                  </a:lnTo>
                  <a:lnTo>
                    <a:pt x="1234440" y="0"/>
                  </a:lnTo>
                  <a:lnTo>
                    <a:pt x="1258347" y="5048"/>
                  </a:lnTo>
                  <a:lnTo>
                    <a:pt x="1278255" y="18669"/>
                  </a:lnTo>
                  <a:lnTo>
                    <a:pt x="1291875" y="38576"/>
                  </a:lnTo>
                  <a:lnTo>
                    <a:pt x="1296924" y="62484"/>
                  </a:lnTo>
                  <a:lnTo>
                    <a:pt x="1296924" y="312420"/>
                  </a:lnTo>
                  <a:lnTo>
                    <a:pt x="1291875" y="336970"/>
                  </a:lnTo>
                  <a:lnTo>
                    <a:pt x="1278255" y="356806"/>
                  </a:lnTo>
                  <a:lnTo>
                    <a:pt x="1258347" y="370070"/>
                  </a:lnTo>
                  <a:lnTo>
                    <a:pt x="1234440" y="374903"/>
                  </a:lnTo>
                  <a:lnTo>
                    <a:pt x="62484" y="374903"/>
                  </a:lnTo>
                  <a:lnTo>
                    <a:pt x="38576" y="370070"/>
                  </a:lnTo>
                  <a:lnTo>
                    <a:pt x="18669" y="356806"/>
                  </a:lnTo>
                  <a:lnTo>
                    <a:pt x="5048" y="336970"/>
                  </a:lnTo>
                  <a:lnTo>
                    <a:pt x="0" y="312420"/>
                  </a:lnTo>
                  <a:lnTo>
                    <a:pt x="0" y="62484"/>
                  </a:lnTo>
                  <a:close/>
                </a:path>
              </a:pathLst>
            </a:custGeom>
            <a:ln w="1371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451092" y="4376927"/>
              <a:ext cx="1295400" cy="2078989"/>
            </a:xfrm>
            <a:custGeom>
              <a:avLst/>
              <a:gdLst/>
              <a:ahLst/>
              <a:cxnLst/>
              <a:rect l="l" t="t" r="r" b="b"/>
              <a:pathLst>
                <a:path w="1295400" h="2078989">
                  <a:moveTo>
                    <a:pt x="0" y="216407"/>
                  </a:moveTo>
                  <a:lnTo>
                    <a:pt x="5665" y="166991"/>
                  </a:lnTo>
                  <a:lnTo>
                    <a:pt x="21806" y="121520"/>
                  </a:lnTo>
                  <a:lnTo>
                    <a:pt x="47146" y="81327"/>
                  </a:lnTo>
                  <a:lnTo>
                    <a:pt x="80403" y="47746"/>
                  </a:lnTo>
                  <a:lnTo>
                    <a:pt x="120298" y="22109"/>
                  </a:lnTo>
                  <a:lnTo>
                    <a:pt x="165551" y="5749"/>
                  </a:lnTo>
                  <a:lnTo>
                    <a:pt x="214883" y="0"/>
                  </a:lnTo>
                  <a:lnTo>
                    <a:pt x="1078991" y="0"/>
                  </a:lnTo>
                  <a:lnTo>
                    <a:pt x="1128888" y="5749"/>
                  </a:lnTo>
                  <a:lnTo>
                    <a:pt x="1174546" y="22109"/>
                  </a:lnTo>
                  <a:lnTo>
                    <a:pt x="1214712" y="47746"/>
                  </a:lnTo>
                  <a:lnTo>
                    <a:pt x="1248133" y="81327"/>
                  </a:lnTo>
                  <a:lnTo>
                    <a:pt x="1273557" y="121520"/>
                  </a:lnTo>
                  <a:lnTo>
                    <a:pt x="1289730" y="166991"/>
                  </a:lnTo>
                  <a:lnTo>
                    <a:pt x="1295400" y="216407"/>
                  </a:lnTo>
                  <a:lnTo>
                    <a:pt x="1295400" y="1863852"/>
                  </a:lnTo>
                  <a:lnTo>
                    <a:pt x="1289730" y="1913184"/>
                  </a:lnTo>
                  <a:lnTo>
                    <a:pt x="1273557" y="1958437"/>
                  </a:lnTo>
                  <a:lnTo>
                    <a:pt x="1248133" y="1998332"/>
                  </a:lnTo>
                  <a:lnTo>
                    <a:pt x="1214712" y="2031589"/>
                  </a:lnTo>
                  <a:lnTo>
                    <a:pt x="1174546" y="2056929"/>
                  </a:lnTo>
                  <a:lnTo>
                    <a:pt x="1128888" y="2073071"/>
                  </a:lnTo>
                  <a:lnTo>
                    <a:pt x="1078991" y="2078736"/>
                  </a:lnTo>
                  <a:lnTo>
                    <a:pt x="214883" y="2078736"/>
                  </a:lnTo>
                  <a:lnTo>
                    <a:pt x="165551" y="2073071"/>
                  </a:lnTo>
                  <a:lnTo>
                    <a:pt x="120298" y="2056929"/>
                  </a:lnTo>
                  <a:lnTo>
                    <a:pt x="80403" y="2031589"/>
                  </a:lnTo>
                  <a:lnTo>
                    <a:pt x="47146" y="1998332"/>
                  </a:lnTo>
                  <a:lnTo>
                    <a:pt x="21806" y="1958437"/>
                  </a:lnTo>
                  <a:lnTo>
                    <a:pt x="5665" y="1913184"/>
                  </a:lnTo>
                  <a:lnTo>
                    <a:pt x="0" y="1863852"/>
                  </a:lnTo>
                  <a:lnTo>
                    <a:pt x="0" y="216407"/>
                  </a:lnTo>
                  <a:close/>
                </a:path>
              </a:pathLst>
            </a:custGeom>
            <a:ln w="13716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2D401-CC31-4B4C-99F8-4AF41AC8C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2">
            <a:extLst>
              <a:ext uri="{FF2B5EF4-FFF2-40B4-BE49-F238E27FC236}">
                <a16:creationId xmlns:a16="http://schemas.microsoft.com/office/drawing/2014/main" id="{4A2497BA-5B89-77C8-9528-CB758CC26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50" y="1510191"/>
            <a:ext cx="10693400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70C5B81D-86CF-DEEB-4E18-115D23F43484}"/>
              </a:ext>
            </a:extLst>
          </p:cNvPr>
          <p:cNvSpPr/>
          <p:nvPr/>
        </p:nvSpPr>
        <p:spPr>
          <a:xfrm>
            <a:off x="0" y="0"/>
            <a:ext cx="10693400" cy="7562850"/>
          </a:xfrm>
          <a:prstGeom prst="rect">
            <a:avLst/>
          </a:prstGeom>
          <a:solidFill>
            <a:srgbClr val="403174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559F38-2E5A-87BA-FB29-73FCF61E67C6}"/>
              </a:ext>
            </a:extLst>
          </p:cNvPr>
          <p:cNvSpPr/>
          <p:nvPr/>
        </p:nvSpPr>
        <p:spPr>
          <a:xfrm>
            <a:off x="5687634" y="2915129"/>
            <a:ext cx="4988032" cy="2688312"/>
          </a:xfrm>
          <a:prstGeom prst="rect">
            <a:avLst/>
          </a:prstGeom>
          <a:solidFill>
            <a:schemeClr val="bg1">
              <a:lumMod val="50000"/>
              <a:alpha val="30000"/>
            </a:schemeClr>
          </a:solidFill>
          <a:ln>
            <a:noFill/>
          </a:ln>
          <a:effectLst>
            <a:softEdge rad="3302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7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A0B336-3A55-8983-4155-47C44FE72E8F}"/>
              </a:ext>
            </a:extLst>
          </p:cNvPr>
          <p:cNvSpPr txBox="1"/>
          <p:nvPr/>
        </p:nvSpPr>
        <p:spPr>
          <a:xfrm>
            <a:off x="6212754" y="2915337"/>
            <a:ext cx="4827347" cy="138807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en-US" sz="421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Historic" panose="020B0502040204020203" pitchFamily="34" charset="0"/>
            </a:endParaRPr>
          </a:p>
          <a:p>
            <a:pPr algn="ctr">
              <a:defRPr/>
            </a:pPr>
            <a:r>
              <a:rPr lang="ar-AE" sz="4210" b="1" dirty="0">
                <a:solidFill>
                  <a:srgbClr val="40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 Hamah Homs" panose="00000500000000000000" pitchFamily="2" charset="-78"/>
                <a:cs typeface="Ara Hamah Homs" panose="00000500000000000000" pitchFamily="2" charset="-78"/>
              </a:rPr>
              <a:t>شكراً لإصغائكم</a:t>
            </a:r>
            <a:endParaRPr lang="en-GB" sz="4210" b="1" dirty="0">
              <a:solidFill>
                <a:srgbClr val="40317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 Hamah Homs" panose="00000500000000000000" pitchFamily="2" charset="-78"/>
              <a:cs typeface="Ara Hamah Homs" panose="00000500000000000000" pitchFamily="2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AD8C93-6589-CFD7-245B-07AE0E3EA121}"/>
              </a:ext>
            </a:extLst>
          </p:cNvPr>
          <p:cNvSpPr txBox="1"/>
          <p:nvPr/>
        </p:nvSpPr>
        <p:spPr>
          <a:xfrm>
            <a:off x="5999722" y="4297961"/>
            <a:ext cx="4702032" cy="7402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4210" b="1" dirty="0">
                <a:solidFill>
                  <a:srgbClr val="40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a Hamah Homs" panose="00000500000000000000" pitchFamily="2" charset="-78"/>
                <a:cs typeface="Ara Hamah Homs" panose="00000500000000000000" pitchFamily="2" charset="-78"/>
              </a:rPr>
              <a:t>Thank you 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FE40533-C671-F7AE-CF00-48C4717BD13D}"/>
              </a:ext>
            </a:extLst>
          </p:cNvPr>
          <p:cNvGrpSpPr/>
          <p:nvPr/>
        </p:nvGrpSpPr>
        <p:grpSpPr>
          <a:xfrm>
            <a:off x="0" y="125062"/>
            <a:ext cx="11213187" cy="2525759"/>
            <a:chOff x="0" y="-739775"/>
            <a:chExt cx="12784631" cy="2879725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EC67565B-4DB7-9135-A9E2-270A3F31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06013" y="-379413"/>
              <a:ext cx="2128837" cy="212883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CEDCCFE-38B1-0C87-A59F-7F49BD9CD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638300" cy="123825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F4F0A8F-3664-3028-15B3-9516CFB01711}"/>
                </a:ext>
              </a:extLst>
            </p:cNvPr>
            <p:cNvSpPr/>
            <p:nvPr/>
          </p:nvSpPr>
          <p:spPr>
            <a:xfrm>
              <a:off x="3249217" y="-186068"/>
              <a:ext cx="7136402" cy="2021549"/>
            </a:xfrm>
            <a:prstGeom prst="rect">
              <a:avLst/>
            </a:prstGeom>
            <a:solidFill>
              <a:schemeClr val="bg1">
                <a:lumMod val="50000"/>
                <a:alpha val="30000"/>
              </a:schemeClr>
            </a:solidFill>
            <a:ln>
              <a:noFill/>
            </a:ln>
            <a:effectLst>
              <a:softEdge rad="330200"/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 sz="1579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BBBD9B2-7F21-DD69-4911-484331104AC1}"/>
                </a:ext>
              </a:extLst>
            </p:cNvPr>
            <p:cNvSpPr txBox="1"/>
            <p:nvPr/>
          </p:nvSpPr>
          <p:spPr>
            <a:xfrm>
              <a:off x="592631" y="126383"/>
              <a:ext cx="12192000" cy="7207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ar-AE" sz="3508" b="1" dirty="0">
                  <a:solidFill>
                    <a:srgbClr val="4031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Historic" panose="020B0502040204020203" pitchFamily="34" charset="0"/>
                </a:rPr>
                <a:t>قائد نمذجة معلومات البناء</a:t>
              </a:r>
              <a:endParaRPr lang="en-GB" sz="3508" b="1" dirty="0">
                <a:solidFill>
                  <a:srgbClr val="4031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Historic" panose="020B0502040204020203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9446466-EF15-3023-57D8-F1A74BE84710}"/>
                </a:ext>
              </a:extLst>
            </p:cNvPr>
            <p:cNvSpPr txBox="1"/>
            <p:nvPr/>
          </p:nvSpPr>
          <p:spPr>
            <a:xfrm>
              <a:off x="592631" y="679627"/>
              <a:ext cx="12192000" cy="720754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GB" sz="3508" b="1" dirty="0">
                  <a:solidFill>
                    <a:srgbClr val="40317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Historic" panose="020B0502040204020203" pitchFamily="34" charset="0"/>
                </a:rPr>
                <a:t>BIM Leader Diploma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BE1F5EE-1479-CBC2-C434-46B8433A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90625" y="-739775"/>
              <a:ext cx="2879725" cy="2879725"/>
            </a:xfrm>
            <a:prstGeom prst="rect">
              <a:avLst/>
            </a:prstGeom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69375" y="1680378"/>
            <a:ext cx="5718810" cy="5067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3102610" algn="l"/>
              </a:tabLst>
            </a:pPr>
            <a:r>
              <a:rPr sz="3150" spc="-100" dirty="0"/>
              <a:t>REQUIREMENTS</a:t>
            </a:r>
            <a:r>
              <a:rPr sz="3150" dirty="0"/>
              <a:t>	&amp;</a:t>
            </a:r>
            <a:r>
              <a:rPr sz="3150" spc="-180" dirty="0"/>
              <a:t> </a:t>
            </a:r>
            <a:r>
              <a:rPr sz="3150" spc="-275" dirty="0"/>
              <a:t>STANDARDS</a:t>
            </a:r>
            <a:endParaRPr sz="3150"/>
          </a:p>
        </p:txBody>
      </p:sp>
      <p:sp>
        <p:nvSpPr>
          <p:cNvPr id="11" name="object 11"/>
          <p:cNvSpPr txBox="1">
            <a:spLocks noGrp="1"/>
          </p:cNvSpPr>
          <p:nvPr>
            <p:ph idx="1"/>
          </p:nvPr>
        </p:nvSpPr>
        <p:spPr>
          <a:xfrm>
            <a:off x="855472" y="2319274"/>
            <a:ext cx="9672828" cy="2191949"/>
          </a:xfrm>
          <a:prstGeom prst="rect">
            <a:avLst/>
          </a:prstGeom>
        </p:spPr>
        <p:txBody>
          <a:bodyPr vert="horz" wrap="square" lIns="0" tIns="1337122" rIns="0" bIns="0" rtlCol="0">
            <a:spAutoFit/>
          </a:bodyPr>
          <a:lstStyle/>
          <a:p>
            <a:pPr marL="4626610">
              <a:lnSpc>
                <a:spcPct val="100000"/>
              </a:lnSpc>
              <a:spcBef>
                <a:spcPts val="1870"/>
              </a:spcBef>
            </a:pPr>
            <a:r>
              <a:rPr spc="-340" dirty="0"/>
              <a:t>Requirements</a:t>
            </a:r>
          </a:p>
          <a:p>
            <a:pPr marL="978535">
              <a:lnSpc>
                <a:spcPct val="100000"/>
              </a:lnSpc>
              <a:spcBef>
                <a:spcPts val="1780"/>
              </a:spcBef>
            </a:pPr>
            <a:r>
              <a:rPr spc="-105" dirty="0"/>
              <a:t>Information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099757" y="4106289"/>
            <a:ext cx="2982595" cy="1030605"/>
            <a:chOff x="1122425" y="4292346"/>
            <a:chExt cx="2982595" cy="1030605"/>
          </a:xfrm>
        </p:grpSpPr>
        <p:sp>
          <p:nvSpPr>
            <p:cNvPr id="4" name="object 4"/>
            <p:cNvSpPr/>
            <p:nvPr/>
          </p:nvSpPr>
          <p:spPr>
            <a:xfrm>
              <a:off x="1129283" y="4299204"/>
              <a:ext cx="2969260" cy="1016635"/>
            </a:xfrm>
            <a:custGeom>
              <a:avLst/>
              <a:gdLst/>
              <a:ahLst/>
              <a:cxnLst/>
              <a:rect l="l" t="t" r="r" b="b"/>
              <a:pathLst>
                <a:path w="2969260" h="1016635">
                  <a:moveTo>
                    <a:pt x="2799588" y="1016507"/>
                  </a:moveTo>
                  <a:lnTo>
                    <a:pt x="169164" y="1016507"/>
                  </a:lnTo>
                  <a:lnTo>
                    <a:pt x="123825" y="1010433"/>
                  </a:lnTo>
                  <a:lnTo>
                    <a:pt x="83312" y="993309"/>
                  </a:lnTo>
                  <a:lnTo>
                    <a:pt x="49148" y="966787"/>
                  </a:lnTo>
                  <a:lnTo>
                    <a:pt x="22859" y="932518"/>
                  </a:lnTo>
                  <a:lnTo>
                    <a:pt x="5968" y="892153"/>
                  </a:lnTo>
                  <a:lnTo>
                    <a:pt x="0" y="847343"/>
                  </a:lnTo>
                  <a:lnTo>
                    <a:pt x="0" y="169163"/>
                  </a:lnTo>
                  <a:lnTo>
                    <a:pt x="5969" y="124354"/>
                  </a:lnTo>
                  <a:lnTo>
                    <a:pt x="22859" y="83989"/>
                  </a:lnTo>
                  <a:lnTo>
                    <a:pt x="49149" y="49720"/>
                  </a:lnTo>
                  <a:lnTo>
                    <a:pt x="83312" y="23198"/>
                  </a:lnTo>
                  <a:lnTo>
                    <a:pt x="123825" y="6074"/>
                  </a:lnTo>
                  <a:lnTo>
                    <a:pt x="169164" y="0"/>
                  </a:lnTo>
                  <a:lnTo>
                    <a:pt x="2799588" y="0"/>
                  </a:lnTo>
                  <a:lnTo>
                    <a:pt x="2844397" y="6074"/>
                  </a:lnTo>
                  <a:lnTo>
                    <a:pt x="2884762" y="23198"/>
                  </a:lnTo>
                  <a:lnTo>
                    <a:pt x="2919031" y="49720"/>
                  </a:lnTo>
                  <a:lnTo>
                    <a:pt x="2945553" y="83989"/>
                  </a:lnTo>
                  <a:lnTo>
                    <a:pt x="2962677" y="124354"/>
                  </a:lnTo>
                  <a:lnTo>
                    <a:pt x="2968751" y="169163"/>
                  </a:lnTo>
                  <a:lnTo>
                    <a:pt x="2968751" y="847343"/>
                  </a:lnTo>
                  <a:lnTo>
                    <a:pt x="2962677" y="892153"/>
                  </a:lnTo>
                  <a:lnTo>
                    <a:pt x="2945553" y="932518"/>
                  </a:lnTo>
                  <a:lnTo>
                    <a:pt x="2919031" y="966787"/>
                  </a:lnTo>
                  <a:lnTo>
                    <a:pt x="2884762" y="993309"/>
                  </a:lnTo>
                  <a:lnTo>
                    <a:pt x="2844397" y="1010433"/>
                  </a:lnTo>
                  <a:lnTo>
                    <a:pt x="2799588" y="1016507"/>
                  </a:lnTo>
                  <a:close/>
                </a:path>
              </a:pathLst>
            </a:custGeom>
            <a:no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29283" y="4299204"/>
              <a:ext cx="2969260" cy="1016635"/>
            </a:xfrm>
            <a:custGeom>
              <a:avLst/>
              <a:gdLst/>
              <a:ahLst/>
              <a:cxnLst/>
              <a:rect l="l" t="t" r="r" b="b"/>
              <a:pathLst>
                <a:path w="2969260" h="1016635">
                  <a:moveTo>
                    <a:pt x="0" y="169163"/>
                  </a:moveTo>
                  <a:lnTo>
                    <a:pt x="5969" y="124354"/>
                  </a:lnTo>
                  <a:lnTo>
                    <a:pt x="22859" y="83989"/>
                  </a:lnTo>
                  <a:lnTo>
                    <a:pt x="49149" y="49720"/>
                  </a:lnTo>
                  <a:lnTo>
                    <a:pt x="83312" y="23198"/>
                  </a:lnTo>
                  <a:lnTo>
                    <a:pt x="123825" y="6074"/>
                  </a:lnTo>
                  <a:lnTo>
                    <a:pt x="169164" y="0"/>
                  </a:lnTo>
                  <a:lnTo>
                    <a:pt x="2799588" y="0"/>
                  </a:lnTo>
                  <a:lnTo>
                    <a:pt x="2844397" y="6074"/>
                  </a:lnTo>
                  <a:lnTo>
                    <a:pt x="2884762" y="23198"/>
                  </a:lnTo>
                  <a:lnTo>
                    <a:pt x="2919031" y="49720"/>
                  </a:lnTo>
                  <a:lnTo>
                    <a:pt x="2945553" y="83989"/>
                  </a:lnTo>
                  <a:lnTo>
                    <a:pt x="2962677" y="124354"/>
                  </a:lnTo>
                  <a:lnTo>
                    <a:pt x="2968751" y="169163"/>
                  </a:lnTo>
                  <a:lnTo>
                    <a:pt x="2968751" y="847343"/>
                  </a:lnTo>
                  <a:lnTo>
                    <a:pt x="2962677" y="892153"/>
                  </a:lnTo>
                  <a:lnTo>
                    <a:pt x="2945553" y="932518"/>
                  </a:lnTo>
                  <a:lnTo>
                    <a:pt x="2919031" y="966787"/>
                  </a:lnTo>
                  <a:lnTo>
                    <a:pt x="2884762" y="993309"/>
                  </a:lnTo>
                  <a:lnTo>
                    <a:pt x="2844397" y="1010433"/>
                  </a:lnTo>
                  <a:lnTo>
                    <a:pt x="2799588" y="1016507"/>
                  </a:lnTo>
                  <a:lnTo>
                    <a:pt x="169164" y="1016507"/>
                  </a:lnTo>
                  <a:lnTo>
                    <a:pt x="123825" y="1010433"/>
                  </a:lnTo>
                  <a:lnTo>
                    <a:pt x="83312" y="993309"/>
                  </a:lnTo>
                  <a:lnTo>
                    <a:pt x="49148" y="966787"/>
                  </a:lnTo>
                  <a:lnTo>
                    <a:pt x="22859" y="932518"/>
                  </a:lnTo>
                  <a:lnTo>
                    <a:pt x="5968" y="892153"/>
                  </a:lnTo>
                  <a:lnTo>
                    <a:pt x="0" y="847343"/>
                  </a:lnTo>
                  <a:lnTo>
                    <a:pt x="0" y="169163"/>
                  </a:lnTo>
                  <a:close/>
                </a:path>
              </a:pathLst>
            </a:custGeom>
            <a:ln w="13716">
              <a:solidFill>
                <a:srgbClr val="4674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4960619" y="3486912"/>
            <a:ext cx="2969260" cy="2465959"/>
            <a:chOff x="4960619" y="3486912"/>
            <a:chExt cx="2969260" cy="2465959"/>
          </a:xfrm>
          <a:noFill/>
        </p:grpSpPr>
        <p:sp>
          <p:nvSpPr>
            <p:cNvPr id="7" name="object 7"/>
            <p:cNvSpPr/>
            <p:nvPr/>
          </p:nvSpPr>
          <p:spPr>
            <a:xfrm>
              <a:off x="4960619" y="3486912"/>
              <a:ext cx="2969260" cy="1016635"/>
            </a:xfrm>
            <a:custGeom>
              <a:avLst/>
              <a:gdLst/>
              <a:ahLst/>
              <a:cxnLst/>
              <a:rect l="l" t="t" r="r" b="b"/>
              <a:pathLst>
                <a:path w="2969259" h="1016635">
                  <a:moveTo>
                    <a:pt x="2799588" y="1016507"/>
                  </a:moveTo>
                  <a:lnTo>
                    <a:pt x="169164" y="1016507"/>
                  </a:lnTo>
                  <a:lnTo>
                    <a:pt x="124354" y="1010538"/>
                  </a:lnTo>
                  <a:lnTo>
                    <a:pt x="83989" y="993647"/>
                  </a:lnTo>
                  <a:lnTo>
                    <a:pt x="49720" y="967359"/>
                  </a:lnTo>
                  <a:lnTo>
                    <a:pt x="23198" y="933196"/>
                  </a:lnTo>
                  <a:lnTo>
                    <a:pt x="6074" y="892682"/>
                  </a:lnTo>
                  <a:lnTo>
                    <a:pt x="0" y="847343"/>
                  </a:lnTo>
                  <a:lnTo>
                    <a:pt x="0" y="169163"/>
                  </a:lnTo>
                  <a:lnTo>
                    <a:pt x="6074" y="124354"/>
                  </a:lnTo>
                  <a:lnTo>
                    <a:pt x="23198" y="83989"/>
                  </a:lnTo>
                  <a:lnTo>
                    <a:pt x="49720" y="49720"/>
                  </a:lnTo>
                  <a:lnTo>
                    <a:pt x="83989" y="23198"/>
                  </a:lnTo>
                  <a:lnTo>
                    <a:pt x="124354" y="6074"/>
                  </a:lnTo>
                  <a:lnTo>
                    <a:pt x="169164" y="0"/>
                  </a:lnTo>
                  <a:lnTo>
                    <a:pt x="2799588" y="0"/>
                  </a:lnTo>
                  <a:lnTo>
                    <a:pt x="2844397" y="6074"/>
                  </a:lnTo>
                  <a:lnTo>
                    <a:pt x="2884762" y="23198"/>
                  </a:lnTo>
                  <a:lnTo>
                    <a:pt x="2919031" y="49720"/>
                  </a:lnTo>
                  <a:lnTo>
                    <a:pt x="2945553" y="83989"/>
                  </a:lnTo>
                  <a:lnTo>
                    <a:pt x="2962677" y="124354"/>
                  </a:lnTo>
                  <a:lnTo>
                    <a:pt x="2968751" y="169163"/>
                  </a:lnTo>
                  <a:lnTo>
                    <a:pt x="2968751" y="847343"/>
                  </a:lnTo>
                  <a:lnTo>
                    <a:pt x="2962677" y="892682"/>
                  </a:lnTo>
                  <a:lnTo>
                    <a:pt x="2945553" y="933196"/>
                  </a:lnTo>
                  <a:lnTo>
                    <a:pt x="2919031" y="967359"/>
                  </a:lnTo>
                  <a:lnTo>
                    <a:pt x="2884762" y="993647"/>
                  </a:lnTo>
                  <a:lnTo>
                    <a:pt x="2844397" y="1010538"/>
                  </a:lnTo>
                  <a:lnTo>
                    <a:pt x="2799588" y="101650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4960619" y="3486912"/>
              <a:ext cx="2969260" cy="1016635"/>
            </a:xfrm>
            <a:custGeom>
              <a:avLst/>
              <a:gdLst/>
              <a:ahLst/>
              <a:cxnLst/>
              <a:rect l="l" t="t" r="r" b="b"/>
              <a:pathLst>
                <a:path w="2969259" h="1016635">
                  <a:moveTo>
                    <a:pt x="0" y="169163"/>
                  </a:moveTo>
                  <a:lnTo>
                    <a:pt x="6074" y="124354"/>
                  </a:lnTo>
                  <a:lnTo>
                    <a:pt x="23198" y="83989"/>
                  </a:lnTo>
                  <a:lnTo>
                    <a:pt x="49720" y="49720"/>
                  </a:lnTo>
                  <a:lnTo>
                    <a:pt x="83989" y="23198"/>
                  </a:lnTo>
                  <a:lnTo>
                    <a:pt x="124354" y="6074"/>
                  </a:lnTo>
                  <a:lnTo>
                    <a:pt x="169164" y="0"/>
                  </a:lnTo>
                  <a:lnTo>
                    <a:pt x="2799588" y="0"/>
                  </a:lnTo>
                  <a:lnTo>
                    <a:pt x="2844397" y="6074"/>
                  </a:lnTo>
                  <a:lnTo>
                    <a:pt x="2884762" y="23198"/>
                  </a:lnTo>
                  <a:lnTo>
                    <a:pt x="2919031" y="49720"/>
                  </a:lnTo>
                  <a:lnTo>
                    <a:pt x="2945553" y="83989"/>
                  </a:lnTo>
                  <a:lnTo>
                    <a:pt x="2962677" y="124354"/>
                  </a:lnTo>
                  <a:lnTo>
                    <a:pt x="2968751" y="169163"/>
                  </a:lnTo>
                  <a:lnTo>
                    <a:pt x="2968751" y="847343"/>
                  </a:lnTo>
                  <a:lnTo>
                    <a:pt x="2962677" y="892682"/>
                  </a:lnTo>
                  <a:lnTo>
                    <a:pt x="2945553" y="933196"/>
                  </a:lnTo>
                  <a:lnTo>
                    <a:pt x="2919031" y="967359"/>
                  </a:lnTo>
                  <a:lnTo>
                    <a:pt x="2884762" y="993647"/>
                  </a:lnTo>
                  <a:lnTo>
                    <a:pt x="2844397" y="1010538"/>
                  </a:lnTo>
                  <a:lnTo>
                    <a:pt x="2799588" y="1016507"/>
                  </a:lnTo>
                  <a:lnTo>
                    <a:pt x="169164" y="1016507"/>
                  </a:lnTo>
                  <a:lnTo>
                    <a:pt x="124354" y="1010538"/>
                  </a:lnTo>
                  <a:lnTo>
                    <a:pt x="83989" y="993647"/>
                  </a:lnTo>
                  <a:lnTo>
                    <a:pt x="49720" y="967359"/>
                  </a:lnTo>
                  <a:lnTo>
                    <a:pt x="23198" y="933196"/>
                  </a:lnTo>
                  <a:lnTo>
                    <a:pt x="6074" y="892682"/>
                  </a:lnTo>
                  <a:lnTo>
                    <a:pt x="0" y="847343"/>
                  </a:lnTo>
                  <a:lnTo>
                    <a:pt x="0" y="169163"/>
                  </a:lnTo>
                  <a:close/>
                </a:path>
              </a:pathLst>
            </a:custGeom>
            <a:grpFill/>
            <a:ln w="13716">
              <a:solidFill>
                <a:srgbClr val="4674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960619" y="4936236"/>
              <a:ext cx="2969260" cy="1016635"/>
            </a:xfrm>
            <a:custGeom>
              <a:avLst/>
              <a:gdLst/>
              <a:ahLst/>
              <a:cxnLst/>
              <a:rect l="l" t="t" r="r" b="b"/>
              <a:pathLst>
                <a:path w="2969259" h="1016635">
                  <a:moveTo>
                    <a:pt x="2799588" y="1016507"/>
                  </a:moveTo>
                  <a:lnTo>
                    <a:pt x="169164" y="1016507"/>
                  </a:lnTo>
                  <a:lnTo>
                    <a:pt x="124354" y="1010433"/>
                  </a:lnTo>
                  <a:lnTo>
                    <a:pt x="83989" y="993309"/>
                  </a:lnTo>
                  <a:lnTo>
                    <a:pt x="49720" y="966787"/>
                  </a:lnTo>
                  <a:lnTo>
                    <a:pt x="23198" y="932518"/>
                  </a:lnTo>
                  <a:lnTo>
                    <a:pt x="6074" y="892153"/>
                  </a:lnTo>
                  <a:lnTo>
                    <a:pt x="0" y="847343"/>
                  </a:lnTo>
                  <a:lnTo>
                    <a:pt x="0" y="169163"/>
                  </a:lnTo>
                  <a:lnTo>
                    <a:pt x="6074" y="124354"/>
                  </a:lnTo>
                  <a:lnTo>
                    <a:pt x="23198" y="83989"/>
                  </a:lnTo>
                  <a:lnTo>
                    <a:pt x="49720" y="49720"/>
                  </a:lnTo>
                  <a:lnTo>
                    <a:pt x="83989" y="23198"/>
                  </a:lnTo>
                  <a:lnTo>
                    <a:pt x="124354" y="6074"/>
                  </a:lnTo>
                  <a:lnTo>
                    <a:pt x="169164" y="0"/>
                  </a:lnTo>
                  <a:lnTo>
                    <a:pt x="2799588" y="0"/>
                  </a:lnTo>
                  <a:lnTo>
                    <a:pt x="2844397" y="6074"/>
                  </a:lnTo>
                  <a:lnTo>
                    <a:pt x="2884762" y="23198"/>
                  </a:lnTo>
                  <a:lnTo>
                    <a:pt x="2919031" y="49720"/>
                  </a:lnTo>
                  <a:lnTo>
                    <a:pt x="2945553" y="83989"/>
                  </a:lnTo>
                  <a:lnTo>
                    <a:pt x="2962677" y="124354"/>
                  </a:lnTo>
                  <a:lnTo>
                    <a:pt x="2968751" y="169163"/>
                  </a:lnTo>
                  <a:lnTo>
                    <a:pt x="2968751" y="847343"/>
                  </a:lnTo>
                  <a:lnTo>
                    <a:pt x="2962677" y="892153"/>
                  </a:lnTo>
                  <a:lnTo>
                    <a:pt x="2945553" y="932518"/>
                  </a:lnTo>
                  <a:lnTo>
                    <a:pt x="2919031" y="966787"/>
                  </a:lnTo>
                  <a:lnTo>
                    <a:pt x="2884762" y="993309"/>
                  </a:lnTo>
                  <a:lnTo>
                    <a:pt x="2844397" y="1010433"/>
                  </a:lnTo>
                  <a:lnTo>
                    <a:pt x="2799588" y="101650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960619" y="4936236"/>
              <a:ext cx="2969260" cy="1016635"/>
            </a:xfrm>
            <a:custGeom>
              <a:avLst/>
              <a:gdLst/>
              <a:ahLst/>
              <a:cxnLst/>
              <a:rect l="l" t="t" r="r" b="b"/>
              <a:pathLst>
                <a:path w="2969259" h="1016635">
                  <a:moveTo>
                    <a:pt x="0" y="169163"/>
                  </a:moveTo>
                  <a:lnTo>
                    <a:pt x="6074" y="124354"/>
                  </a:lnTo>
                  <a:lnTo>
                    <a:pt x="23198" y="83989"/>
                  </a:lnTo>
                  <a:lnTo>
                    <a:pt x="49720" y="49720"/>
                  </a:lnTo>
                  <a:lnTo>
                    <a:pt x="83989" y="23198"/>
                  </a:lnTo>
                  <a:lnTo>
                    <a:pt x="124354" y="6074"/>
                  </a:lnTo>
                  <a:lnTo>
                    <a:pt x="169164" y="0"/>
                  </a:lnTo>
                  <a:lnTo>
                    <a:pt x="2799588" y="0"/>
                  </a:lnTo>
                  <a:lnTo>
                    <a:pt x="2844397" y="6074"/>
                  </a:lnTo>
                  <a:lnTo>
                    <a:pt x="2884762" y="23198"/>
                  </a:lnTo>
                  <a:lnTo>
                    <a:pt x="2919031" y="49720"/>
                  </a:lnTo>
                  <a:lnTo>
                    <a:pt x="2945553" y="83989"/>
                  </a:lnTo>
                  <a:lnTo>
                    <a:pt x="2962677" y="124354"/>
                  </a:lnTo>
                  <a:lnTo>
                    <a:pt x="2968751" y="169163"/>
                  </a:lnTo>
                  <a:lnTo>
                    <a:pt x="2968751" y="847343"/>
                  </a:lnTo>
                  <a:lnTo>
                    <a:pt x="2962677" y="892153"/>
                  </a:lnTo>
                  <a:lnTo>
                    <a:pt x="2945553" y="932518"/>
                  </a:lnTo>
                  <a:lnTo>
                    <a:pt x="2919031" y="966787"/>
                  </a:lnTo>
                  <a:lnTo>
                    <a:pt x="2884762" y="993309"/>
                  </a:lnTo>
                  <a:lnTo>
                    <a:pt x="2844397" y="1010433"/>
                  </a:lnTo>
                  <a:lnTo>
                    <a:pt x="2799588" y="1016507"/>
                  </a:lnTo>
                  <a:lnTo>
                    <a:pt x="169164" y="1016507"/>
                  </a:lnTo>
                  <a:lnTo>
                    <a:pt x="124354" y="1010433"/>
                  </a:lnTo>
                  <a:lnTo>
                    <a:pt x="83989" y="993309"/>
                  </a:lnTo>
                  <a:lnTo>
                    <a:pt x="49720" y="966787"/>
                  </a:lnTo>
                  <a:lnTo>
                    <a:pt x="23198" y="932518"/>
                  </a:lnTo>
                  <a:lnTo>
                    <a:pt x="6074" y="892153"/>
                  </a:lnTo>
                  <a:lnTo>
                    <a:pt x="0" y="847343"/>
                  </a:lnTo>
                  <a:lnTo>
                    <a:pt x="0" y="169163"/>
                  </a:lnTo>
                  <a:close/>
                </a:path>
              </a:pathLst>
            </a:custGeom>
            <a:grpFill/>
            <a:ln w="13716">
              <a:solidFill>
                <a:srgbClr val="46749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4322826" y="4357877"/>
            <a:ext cx="586740" cy="871855"/>
            <a:chOff x="4322826" y="4357877"/>
            <a:chExt cx="586740" cy="871855"/>
          </a:xfrm>
        </p:grpSpPr>
        <p:sp>
          <p:nvSpPr>
            <p:cNvPr id="13" name="object 13"/>
            <p:cNvSpPr/>
            <p:nvPr/>
          </p:nvSpPr>
          <p:spPr>
            <a:xfrm>
              <a:off x="4332732" y="4696967"/>
              <a:ext cx="553720" cy="525780"/>
            </a:xfrm>
            <a:custGeom>
              <a:avLst/>
              <a:gdLst/>
              <a:ahLst/>
              <a:cxnLst/>
              <a:rect l="l" t="t" r="r" b="b"/>
              <a:pathLst>
                <a:path w="553720" h="525779">
                  <a:moveTo>
                    <a:pt x="326135" y="525780"/>
                  </a:moveTo>
                  <a:lnTo>
                    <a:pt x="381000" y="466344"/>
                  </a:lnTo>
                  <a:lnTo>
                    <a:pt x="0" y="118872"/>
                  </a:lnTo>
                  <a:lnTo>
                    <a:pt x="109727" y="0"/>
                  </a:lnTo>
                  <a:lnTo>
                    <a:pt x="489203" y="347471"/>
                  </a:lnTo>
                  <a:lnTo>
                    <a:pt x="544067" y="288035"/>
                  </a:lnTo>
                  <a:lnTo>
                    <a:pt x="553212" y="516635"/>
                  </a:lnTo>
                  <a:lnTo>
                    <a:pt x="326135" y="525780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332732" y="4696967"/>
              <a:ext cx="553720" cy="525780"/>
            </a:xfrm>
            <a:custGeom>
              <a:avLst/>
              <a:gdLst/>
              <a:ahLst/>
              <a:cxnLst/>
              <a:rect l="l" t="t" r="r" b="b"/>
              <a:pathLst>
                <a:path w="553720" h="525779">
                  <a:moveTo>
                    <a:pt x="109727" y="0"/>
                  </a:moveTo>
                  <a:lnTo>
                    <a:pt x="489203" y="347471"/>
                  </a:lnTo>
                  <a:lnTo>
                    <a:pt x="544067" y="288035"/>
                  </a:lnTo>
                  <a:lnTo>
                    <a:pt x="553212" y="516635"/>
                  </a:lnTo>
                  <a:lnTo>
                    <a:pt x="326135" y="525780"/>
                  </a:lnTo>
                  <a:lnTo>
                    <a:pt x="381000" y="466344"/>
                  </a:lnTo>
                  <a:lnTo>
                    <a:pt x="0" y="118872"/>
                  </a:lnTo>
                  <a:lnTo>
                    <a:pt x="109727" y="0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329684" y="4364735"/>
              <a:ext cx="573405" cy="513715"/>
            </a:xfrm>
            <a:custGeom>
              <a:avLst/>
              <a:gdLst/>
              <a:ahLst/>
              <a:cxnLst/>
              <a:rect l="l" t="t" r="r" b="b"/>
              <a:pathLst>
                <a:path w="573404" h="513714">
                  <a:moveTo>
                    <a:pt x="103632" y="513587"/>
                  </a:moveTo>
                  <a:lnTo>
                    <a:pt x="0" y="390144"/>
                  </a:lnTo>
                  <a:lnTo>
                    <a:pt x="397764" y="60960"/>
                  </a:lnTo>
                  <a:lnTo>
                    <a:pt x="345948" y="0"/>
                  </a:lnTo>
                  <a:lnTo>
                    <a:pt x="573023" y="21336"/>
                  </a:lnTo>
                  <a:lnTo>
                    <a:pt x="551687" y="248412"/>
                  </a:lnTo>
                  <a:lnTo>
                    <a:pt x="499872" y="185928"/>
                  </a:lnTo>
                  <a:lnTo>
                    <a:pt x="103632" y="513587"/>
                  </a:lnTo>
                  <a:close/>
                </a:path>
              </a:pathLst>
            </a:custGeom>
            <a:solidFill>
              <a:srgbClr val="0070B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29684" y="4364735"/>
              <a:ext cx="573405" cy="513715"/>
            </a:xfrm>
            <a:custGeom>
              <a:avLst/>
              <a:gdLst/>
              <a:ahLst/>
              <a:cxnLst/>
              <a:rect l="l" t="t" r="r" b="b"/>
              <a:pathLst>
                <a:path w="573404" h="513714">
                  <a:moveTo>
                    <a:pt x="0" y="390144"/>
                  </a:moveTo>
                  <a:lnTo>
                    <a:pt x="397764" y="60960"/>
                  </a:lnTo>
                  <a:lnTo>
                    <a:pt x="345948" y="0"/>
                  </a:lnTo>
                  <a:lnTo>
                    <a:pt x="573023" y="21336"/>
                  </a:lnTo>
                  <a:lnTo>
                    <a:pt x="551687" y="248412"/>
                  </a:lnTo>
                  <a:lnTo>
                    <a:pt x="499872" y="185928"/>
                  </a:lnTo>
                  <a:lnTo>
                    <a:pt x="103632" y="513587"/>
                  </a:lnTo>
                  <a:lnTo>
                    <a:pt x="0" y="390144"/>
                  </a:lnTo>
                  <a:close/>
                </a:path>
              </a:pathLst>
            </a:custGeom>
            <a:ln w="13716">
              <a:solidFill>
                <a:srgbClr val="0050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52FA99F7-4DA4-46CC-B2F3-2C4B255B9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638051-67AF-4150-AA7B-6AC812CDAFCF}"/>
              </a:ext>
            </a:extLst>
          </p:cNvPr>
          <p:cNvSpPr txBox="1"/>
          <p:nvPr/>
        </p:nvSpPr>
        <p:spPr>
          <a:xfrm>
            <a:off x="876141" y="5191544"/>
            <a:ext cx="69070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907280">
              <a:lnSpc>
                <a:spcPct val="100000"/>
              </a:lnSpc>
              <a:spcBef>
                <a:spcPts val="395"/>
              </a:spcBef>
            </a:pPr>
            <a:r>
              <a:rPr lang="en-US" spc="-100" dirty="0"/>
              <a:t>Standards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5045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105"/>
              </a:spcBef>
            </a:pPr>
            <a:r>
              <a:rPr sz="3150" spc="-65" dirty="0"/>
              <a:t>BIM</a:t>
            </a:r>
            <a:r>
              <a:rPr sz="3150" spc="-150" dirty="0"/>
              <a:t> </a:t>
            </a:r>
            <a:r>
              <a:rPr sz="3150" spc="-120" dirty="0"/>
              <a:t>WORKFLOW</a:t>
            </a:r>
            <a:endParaRPr sz="31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33727" y="2697480"/>
            <a:ext cx="7418832" cy="32004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513C71-25B3-46FF-B206-12444250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3900" y="772668"/>
            <a:ext cx="9246107" cy="601370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363ED-9847-44DF-859B-8C2977C78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200</TotalTime>
  <Words>2810</Words>
  <Application>Microsoft Office PowerPoint</Application>
  <PresentationFormat>Custom</PresentationFormat>
  <Paragraphs>1115</Paragraphs>
  <Slides>63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5" baseType="lpstr">
      <vt:lpstr>Ara Hamah Homs</vt:lpstr>
      <vt:lpstr>Arial</vt:lpstr>
      <vt:lpstr>Arial Black</vt:lpstr>
      <vt:lpstr>Arial MT</vt:lpstr>
      <vt:lpstr>Calibri</vt:lpstr>
      <vt:lpstr>Century Gothic</vt:lpstr>
      <vt:lpstr>Gadugi</vt:lpstr>
      <vt:lpstr>Garamond</vt:lpstr>
      <vt:lpstr>Segoe UI Historic</vt:lpstr>
      <vt:lpstr>Times New Roman</vt:lpstr>
      <vt:lpstr>Wingdings</vt:lpstr>
      <vt:lpstr>Savon</vt:lpstr>
      <vt:lpstr>PowerPoint Presentation</vt:lpstr>
      <vt:lpstr>PowerPoint Presentation</vt:lpstr>
      <vt:lpstr>PowerPoint Presentation</vt:lpstr>
      <vt:lpstr>BIM WORKFLOW &amp; DEFINITIONS</vt:lpstr>
      <vt:lpstr>BIM MODEL</vt:lpstr>
      <vt:lpstr>BIM MODEL</vt:lpstr>
      <vt:lpstr>REQUIREMENTS &amp; STANDARDS</vt:lpstr>
      <vt:lpstr>BIM WORKFLOW</vt:lpstr>
      <vt:lpstr>PowerPoint Presentation</vt:lpstr>
      <vt:lpstr>MODELING PROCEDURE</vt:lpstr>
      <vt:lpstr>LEVEL OF DEVELOPMENT</vt:lpstr>
      <vt:lpstr>LEVEL OF DEVELOPMENT</vt:lpstr>
      <vt:lpstr>LEVEL OF DEVELOPMENT</vt:lpstr>
      <vt:lpstr>LEVEL OF INFORMATION NEED</vt:lpstr>
      <vt:lpstr>PowerPoint Presentation</vt:lpstr>
      <vt:lpstr>CONTRACTUAL DOCUMENTS (EIR – BEP &amp; APPENDICES )</vt:lpstr>
      <vt:lpstr>EIR</vt:lpstr>
      <vt:lpstr>EIR</vt:lpstr>
      <vt:lpstr>PowerPoint Presentation</vt:lpstr>
      <vt:lpstr>PowerPoint Presentation</vt:lpstr>
      <vt:lpstr>BIM EXECUTION PLAN (BEP)</vt:lpstr>
      <vt:lpstr>BIM EXECUTION PLAN (BEP)</vt:lpstr>
      <vt:lpstr>PROJECT INFORMATION</vt:lpstr>
      <vt:lpstr>REFERENCES/STANDARDS</vt:lpstr>
      <vt:lpstr>BIM TEAM / STAKEHOLDERS</vt:lpstr>
      <vt:lpstr>BIM USES</vt:lpstr>
      <vt:lpstr>MIDP</vt:lpstr>
      <vt:lpstr>TASK INFORMATION DELIVERY PLAN (TIDP)</vt:lpstr>
      <vt:lpstr>TASK INFORMATION DELIVERY PLAN (TIDP)</vt:lpstr>
      <vt:lpstr>MASTER INFORMATION DELIVERY PLAN (MIDP) TIDP ARC</vt:lpstr>
      <vt:lpstr>FEDERATION STRATEGY</vt:lpstr>
      <vt:lpstr>LOIN</vt:lpstr>
      <vt:lpstr>CLASH MATRIX</vt:lpstr>
      <vt:lpstr>NAMING CONVENTION</vt:lpstr>
      <vt:lpstr>SOFTWARE</vt:lpstr>
      <vt:lpstr>MEETINGS</vt:lpstr>
      <vt:lpstr>SHARED COORDINATES</vt:lpstr>
      <vt:lpstr>CHECKING/VALIDATION</vt:lpstr>
      <vt:lpstr>QA/QC</vt:lpstr>
      <vt:lpstr>BIM VIEW TEMPLATE</vt:lpstr>
      <vt:lpstr>INFORMATION REQUIREMENT</vt:lpstr>
      <vt:lpstr>INFORMATION REQUIREMENT</vt:lpstr>
      <vt:lpstr>INFORMATION REQUIREMENT</vt:lpstr>
      <vt:lpstr>BEP</vt:lpstr>
      <vt:lpstr>BEP</vt:lpstr>
      <vt:lpstr>PowerPoint Presentation</vt:lpstr>
      <vt:lpstr>CDE</vt:lpstr>
      <vt:lpstr>PowerPoint Presentation</vt:lpstr>
      <vt:lpstr>CDE</vt:lpstr>
      <vt:lpstr>PowerPoint Presentation</vt:lpstr>
      <vt:lpstr>PowerPoint Presentation</vt:lpstr>
      <vt:lpstr>PowerPoint Presentation</vt:lpstr>
      <vt:lpstr>BIM STANDARDS</vt:lpstr>
      <vt:lpstr>BIM STANDARDS</vt:lpstr>
      <vt:lpstr>OPEN BIM</vt:lpstr>
      <vt:lpstr>OPEN BIM</vt:lpstr>
      <vt:lpstr>OPEN BIM</vt:lpstr>
      <vt:lpstr>COBIE CONSTRUCTION OPERATIONS BUILDING INFORMATION EXCHANGE</vt:lpstr>
      <vt:lpstr>COBIE CONSTRUCTION OPERATIONS BUILDING INFORMATION EXCHANGE</vt:lpstr>
      <vt:lpstr>COBIE CONSTRUCTION OPERATIONS BUILDING INFORMATION EXCHANGE</vt:lpstr>
      <vt:lpstr>COBIE CONSTRUCTION OPERATIONS BUILDING INFORMATION EXCHANGE</vt:lpstr>
      <vt:lpstr>COBIE CONSTRUCTION OPERATIONS BUILDING INFORMATION EXCHANGE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BIM-based Projects Basics</dc:title>
  <dc:creator>ASUS</dc:creator>
  <cp:lastModifiedBy>Yaman Shker</cp:lastModifiedBy>
  <cp:revision>5</cp:revision>
  <dcterms:created xsi:type="dcterms:W3CDTF">2025-10-11T15:08:57Z</dcterms:created>
  <dcterms:modified xsi:type="dcterms:W3CDTF">2025-10-11T19:05:25Z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2025-03-12T00:00:00Z</vt:filetime>
  </property>
  <property fmtid="{D5CDD505-2E9C-101B-9397-08002B2CF9AE}" pid="3" name="LastSaved">
    <vt:filetime>2025-10-11T00:00:00Z</vt:filetime>
  </property>
  <property fmtid="{D5CDD505-2E9C-101B-9397-08002B2CF9AE}" pid="4" name="Producer">
    <vt:lpwstr>Microsoft: Print To PDF</vt:lpwstr>
  </property>
</Properties>
</file>